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4" r:id="rId3"/>
    <p:sldId id="260" r:id="rId4"/>
    <p:sldId id="257" r:id="rId5"/>
    <p:sldId id="258" r:id="rId6"/>
    <p:sldId id="259" r:id="rId7"/>
    <p:sldId id="263" r:id="rId8"/>
    <p:sldId id="313" r:id="rId9"/>
    <p:sldId id="262" r:id="rId10"/>
    <p:sldId id="261" r:id="rId11"/>
    <p:sldId id="268" r:id="rId12"/>
    <p:sldId id="269" r:id="rId13"/>
    <p:sldId id="270" r:id="rId14"/>
    <p:sldId id="271" r:id="rId15"/>
    <p:sldId id="264" r:id="rId16"/>
    <p:sldId id="265" r:id="rId17"/>
    <p:sldId id="266" r:id="rId18"/>
    <p:sldId id="267" r:id="rId19"/>
    <p:sldId id="274" r:id="rId20"/>
    <p:sldId id="273" r:id="rId21"/>
    <p:sldId id="272" r:id="rId22"/>
    <p:sldId id="283" r:id="rId23"/>
    <p:sldId id="284" r:id="rId24"/>
    <p:sldId id="285" r:id="rId25"/>
    <p:sldId id="286" r:id="rId26"/>
    <p:sldId id="279" r:id="rId27"/>
    <p:sldId id="280" r:id="rId28"/>
    <p:sldId id="281" r:id="rId29"/>
    <p:sldId id="282" r:id="rId30"/>
    <p:sldId id="275" r:id="rId31"/>
    <p:sldId id="276" r:id="rId32"/>
    <p:sldId id="277" r:id="rId33"/>
    <p:sldId id="299" r:id="rId34"/>
    <p:sldId id="300" r:id="rId35"/>
    <p:sldId id="301" r:id="rId36"/>
    <p:sldId id="296" r:id="rId37"/>
    <p:sldId id="297" r:id="rId38"/>
    <p:sldId id="298" r:id="rId39"/>
    <p:sldId id="293" r:id="rId40"/>
    <p:sldId id="294" r:id="rId41"/>
    <p:sldId id="295" r:id="rId42"/>
    <p:sldId id="290" r:id="rId43"/>
    <p:sldId id="291" r:id="rId44"/>
    <p:sldId id="292" r:id="rId45"/>
    <p:sldId id="287" r:id="rId46"/>
    <p:sldId id="288" r:id="rId47"/>
    <p:sldId id="289" r:id="rId48"/>
    <p:sldId id="304" r:id="rId49"/>
    <p:sldId id="303" r:id="rId50"/>
    <p:sldId id="306" r:id="rId51"/>
    <p:sldId id="305" r:id="rId52"/>
    <p:sldId id="307" r:id="rId53"/>
    <p:sldId id="308" r:id="rId54"/>
    <p:sldId id="309" r:id="rId55"/>
    <p:sldId id="278" r:id="rId56"/>
    <p:sldId id="302" r:id="rId5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4" d="100"/>
          <a:sy n="84" d="100"/>
        </p:scale>
        <p:origin x="6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09720B-36C5-4822-BE05-518ADF2EBA3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00E8E195-B42E-423E-AF0E-2BD6570FDE78}">
      <dgm:prSet custT="1"/>
      <dgm:spPr>
        <a:solidFill>
          <a:schemeClr val="accent5">
            <a:lumMod val="75000"/>
          </a:schemeClr>
        </a:solidFill>
      </dgm:spPr>
      <dgm:t>
        <a:bodyPr/>
        <a:lstStyle/>
        <a:p>
          <a:r>
            <a:rPr lang="es-MX" sz="2400" b="1" dirty="0">
              <a:solidFill>
                <a:schemeClr val="tx1"/>
              </a:solidFill>
            </a:rPr>
            <a:t>Que el movimiento debe permanecer siempre unido sin dividirse.</a:t>
          </a:r>
        </a:p>
      </dgm:t>
    </dgm:pt>
    <dgm:pt modelId="{88181251-7776-40C1-AAE0-8600B7F6215D}" type="parTrans" cxnId="{085EA628-C23D-467F-8DD5-F461A312B2BD}">
      <dgm:prSet/>
      <dgm:spPr/>
      <dgm:t>
        <a:bodyPr/>
        <a:lstStyle/>
        <a:p>
          <a:endParaRPr lang="es-MX"/>
        </a:p>
      </dgm:t>
    </dgm:pt>
    <dgm:pt modelId="{DC872405-39B9-4569-8F25-CCED3319C8D2}" type="sibTrans" cxnId="{085EA628-C23D-467F-8DD5-F461A312B2BD}">
      <dgm:prSet/>
      <dgm:spPr/>
      <dgm:t>
        <a:bodyPr/>
        <a:lstStyle/>
        <a:p>
          <a:endParaRPr lang="es-MX"/>
        </a:p>
      </dgm:t>
    </dgm:pt>
    <dgm:pt modelId="{C02739BC-70B7-450E-B346-3A006AED3F14}">
      <dgm:prSet custT="1"/>
      <dgm:spPr>
        <a:solidFill>
          <a:schemeClr val="accent1">
            <a:lumMod val="60000"/>
            <a:lumOff val="40000"/>
          </a:schemeClr>
        </a:solidFill>
      </dgm:spPr>
      <dgm:t>
        <a:bodyPr/>
        <a:lstStyle/>
        <a:p>
          <a:r>
            <a:rPr lang="es-MX" sz="2400" b="1" dirty="0">
              <a:solidFill>
                <a:schemeClr val="tx1"/>
              </a:solidFill>
            </a:rPr>
            <a:t>Que somos un solo movimiento en todos los sectores, en todas las Diócesis y en toda la República.</a:t>
          </a:r>
        </a:p>
      </dgm:t>
    </dgm:pt>
    <dgm:pt modelId="{13DE5742-5527-45D9-8032-BFAD4B028F5E}" type="parTrans" cxnId="{FE28011E-5481-44A2-9ED6-3519B3D85049}">
      <dgm:prSet/>
      <dgm:spPr/>
      <dgm:t>
        <a:bodyPr/>
        <a:lstStyle/>
        <a:p>
          <a:endParaRPr lang="es-MX"/>
        </a:p>
      </dgm:t>
    </dgm:pt>
    <dgm:pt modelId="{4BA480CA-E8CC-418B-A35C-5C21126574A2}" type="sibTrans" cxnId="{FE28011E-5481-44A2-9ED6-3519B3D85049}">
      <dgm:prSet/>
      <dgm:spPr/>
      <dgm:t>
        <a:bodyPr/>
        <a:lstStyle/>
        <a:p>
          <a:endParaRPr lang="es-MX"/>
        </a:p>
      </dgm:t>
    </dgm:pt>
    <dgm:pt modelId="{266317EA-CD31-406A-BCE2-B222E2478A6A}">
      <dgm:prSet custT="1"/>
      <dgm:spPr>
        <a:solidFill>
          <a:schemeClr val="bg1">
            <a:lumMod val="75000"/>
          </a:schemeClr>
        </a:solidFill>
      </dgm:spPr>
      <dgm:t>
        <a:bodyPr/>
        <a:lstStyle/>
        <a:p>
          <a:r>
            <a:rPr lang="es-MX" sz="2000" b="1" dirty="0">
              <a:solidFill>
                <a:schemeClr val="tx1"/>
              </a:solidFill>
            </a:rPr>
            <a:t>Que todos somos responsables de que el MFC se forme desde la base, es decir desde el equipo del CBF de primer nivel, hasta llegar al ECN.</a:t>
          </a:r>
        </a:p>
      </dgm:t>
    </dgm:pt>
    <dgm:pt modelId="{F96CA827-A1A3-4AA7-AE15-69672D0FD082}" type="parTrans" cxnId="{863D1AC4-5E91-4274-9077-0F8806C53388}">
      <dgm:prSet/>
      <dgm:spPr/>
      <dgm:t>
        <a:bodyPr/>
        <a:lstStyle/>
        <a:p>
          <a:endParaRPr lang="es-MX"/>
        </a:p>
      </dgm:t>
    </dgm:pt>
    <dgm:pt modelId="{F3EC8A4D-ADFF-4C9A-A927-B221E28D79ED}" type="sibTrans" cxnId="{863D1AC4-5E91-4274-9077-0F8806C53388}">
      <dgm:prSet/>
      <dgm:spPr/>
      <dgm:t>
        <a:bodyPr/>
        <a:lstStyle/>
        <a:p>
          <a:endParaRPr lang="es-MX"/>
        </a:p>
      </dgm:t>
    </dgm:pt>
    <dgm:pt modelId="{E796D331-9E93-45B9-B9E7-556E1B1FB1FC}">
      <dgm:prSet custT="1"/>
      <dgm:spPr>
        <a:solidFill>
          <a:schemeClr val="bg2">
            <a:lumMod val="90000"/>
          </a:schemeClr>
        </a:solidFill>
      </dgm:spPr>
      <dgm:t>
        <a:bodyPr/>
        <a:lstStyle/>
        <a:p>
          <a:r>
            <a:rPr lang="es-MX" sz="2000" b="1" dirty="0">
              <a:solidFill>
                <a:schemeClr val="tx1"/>
              </a:solidFill>
            </a:rPr>
            <a:t>Que somos corresponsables de que crezca y funcione hasta dar los frutos que se esperan de él: que las familias sean formadoras de personas, educadoras en la fe, defensoras de la vida y por lo tanto comprometidas activamente en el desarrollo integral de la comunidad, a través de sus miembros</a:t>
          </a:r>
        </a:p>
      </dgm:t>
    </dgm:pt>
    <dgm:pt modelId="{892A36C3-65A2-4CDA-843C-ED230D287093}" type="parTrans" cxnId="{73512522-2C49-40E9-AE6F-797A27E3E178}">
      <dgm:prSet/>
      <dgm:spPr/>
      <dgm:t>
        <a:bodyPr/>
        <a:lstStyle/>
        <a:p>
          <a:endParaRPr lang="es-MX"/>
        </a:p>
      </dgm:t>
    </dgm:pt>
    <dgm:pt modelId="{0B78C06D-8FD9-46E4-AFAA-10A704D56766}" type="sibTrans" cxnId="{73512522-2C49-40E9-AE6F-797A27E3E178}">
      <dgm:prSet/>
      <dgm:spPr/>
      <dgm:t>
        <a:bodyPr/>
        <a:lstStyle/>
        <a:p>
          <a:endParaRPr lang="es-MX"/>
        </a:p>
      </dgm:t>
    </dgm:pt>
    <dgm:pt modelId="{1F379DA3-9DBC-4D1F-B8DE-C2A14155D7E8}">
      <dgm:prSet custT="1"/>
      <dgm:spPr>
        <a:solidFill>
          <a:schemeClr val="accent2">
            <a:lumMod val="40000"/>
            <a:lumOff val="60000"/>
          </a:schemeClr>
        </a:solidFill>
      </dgm:spPr>
      <dgm:t>
        <a:bodyPr/>
        <a:lstStyle/>
        <a:p>
          <a:r>
            <a:rPr lang="es-MX" sz="2000" b="1" dirty="0">
              <a:solidFill>
                <a:schemeClr val="tx1"/>
              </a:solidFill>
            </a:rPr>
            <a:t>Que además de valores de Unidad y Corresponsabilidad, el área IV debe transmitir y propiciar la vivencia de otros valores en todos los niveles y ámbitos del MFC, como la convivencia, la </a:t>
          </a:r>
          <a:r>
            <a:rPr lang="es-MX" sz="2000" b="1" dirty="0" smtClean="0">
              <a:solidFill>
                <a:schemeClr val="tx1"/>
              </a:solidFill>
            </a:rPr>
            <a:t>confianza, </a:t>
          </a:r>
          <a:r>
            <a:rPr lang="es-MX" sz="2000" b="1" dirty="0">
              <a:solidFill>
                <a:schemeClr val="tx1"/>
              </a:solidFill>
            </a:rPr>
            <a:t>el respeto, la amistad, la fraternidad y la caridad</a:t>
          </a:r>
          <a:r>
            <a:rPr lang="es-MX" sz="1800" dirty="0"/>
            <a:t>.</a:t>
          </a:r>
        </a:p>
      </dgm:t>
    </dgm:pt>
    <dgm:pt modelId="{FEF404A8-01EF-4B33-873E-C4E62E3F1C84}" type="parTrans" cxnId="{27DB1F92-D29C-477E-ADED-38D46BEFE4EA}">
      <dgm:prSet/>
      <dgm:spPr/>
      <dgm:t>
        <a:bodyPr/>
        <a:lstStyle/>
        <a:p>
          <a:endParaRPr lang="es-MX"/>
        </a:p>
      </dgm:t>
    </dgm:pt>
    <dgm:pt modelId="{D7A57BBA-9939-47D7-94C4-1A6F64063170}" type="sibTrans" cxnId="{27DB1F92-D29C-477E-ADED-38D46BEFE4EA}">
      <dgm:prSet/>
      <dgm:spPr/>
      <dgm:t>
        <a:bodyPr/>
        <a:lstStyle/>
        <a:p>
          <a:endParaRPr lang="es-MX"/>
        </a:p>
      </dgm:t>
    </dgm:pt>
    <dgm:pt modelId="{B0398DAC-8837-4548-BA3D-6683B5C70760}" type="pres">
      <dgm:prSet presAssocID="{5B09720B-36C5-4822-BE05-518ADF2EBA3E}" presName="diagram" presStyleCnt="0">
        <dgm:presLayoutVars>
          <dgm:dir/>
          <dgm:resizeHandles val="exact"/>
        </dgm:presLayoutVars>
      </dgm:prSet>
      <dgm:spPr/>
      <dgm:t>
        <a:bodyPr/>
        <a:lstStyle/>
        <a:p>
          <a:endParaRPr lang="es-MX"/>
        </a:p>
      </dgm:t>
    </dgm:pt>
    <dgm:pt modelId="{5890E486-D4D9-4D44-8338-D935053B3C91}" type="pres">
      <dgm:prSet presAssocID="{C02739BC-70B7-450E-B346-3A006AED3F14}" presName="node" presStyleLbl="node1" presStyleIdx="0" presStyleCnt="5" custScaleX="114359" custScaleY="124181" custLinFactNeighborX="10" custLinFactNeighborY="2184">
        <dgm:presLayoutVars>
          <dgm:bulletEnabled val="1"/>
        </dgm:presLayoutVars>
      </dgm:prSet>
      <dgm:spPr/>
      <dgm:t>
        <a:bodyPr/>
        <a:lstStyle/>
        <a:p>
          <a:endParaRPr lang="es-MX"/>
        </a:p>
      </dgm:t>
    </dgm:pt>
    <dgm:pt modelId="{23115BED-9445-411F-934E-1241389B75A0}" type="pres">
      <dgm:prSet presAssocID="{4BA480CA-E8CC-418B-A35C-5C21126574A2}" presName="sibTrans" presStyleCnt="0"/>
      <dgm:spPr/>
    </dgm:pt>
    <dgm:pt modelId="{24F03AA3-07A8-4739-B288-A58CEFEB7F6E}" type="pres">
      <dgm:prSet presAssocID="{00E8E195-B42E-423E-AF0E-2BD6570FDE78}" presName="node" presStyleLbl="node1" presStyleIdx="1" presStyleCnt="5" custScaleX="98420" custScaleY="119020">
        <dgm:presLayoutVars>
          <dgm:bulletEnabled val="1"/>
        </dgm:presLayoutVars>
      </dgm:prSet>
      <dgm:spPr/>
      <dgm:t>
        <a:bodyPr/>
        <a:lstStyle/>
        <a:p>
          <a:endParaRPr lang="es-MX"/>
        </a:p>
      </dgm:t>
    </dgm:pt>
    <dgm:pt modelId="{C7B01209-B282-47C0-91F0-8CF0F6F045DC}" type="pres">
      <dgm:prSet presAssocID="{DC872405-39B9-4569-8F25-CCED3319C8D2}" presName="sibTrans" presStyleCnt="0"/>
      <dgm:spPr/>
    </dgm:pt>
    <dgm:pt modelId="{C7EAA5C0-C1FA-47E8-9BF5-B14335E1FBB9}" type="pres">
      <dgm:prSet presAssocID="{266317EA-CD31-406A-BCE2-B222E2478A6A}" presName="node" presStyleLbl="node1" presStyleIdx="2" presStyleCnt="5" custScaleX="102110" custScaleY="119020">
        <dgm:presLayoutVars>
          <dgm:bulletEnabled val="1"/>
        </dgm:presLayoutVars>
      </dgm:prSet>
      <dgm:spPr/>
      <dgm:t>
        <a:bodyPr/>
        <a:lstStyle/>
        <a:p>
          <a:endParaRPr lang="es-MX"/>
        </a:p>
      </dgm:t>
    </dgm:pt>
    <dgm:pt modelId="{B502CD8D-4806-4EE9-AE27-B9102C5295E0}" type="pres">
      <dgm:prSet presAssocID="{F3EC8A4D-ADFF-4C9A-A927-B221E28D79ED}" presName="sibTrans" presStyleCnt="0"/>
      <dgm:spPr/>
    </dgm:pt>
    <dgm:pt modelId="{3E9EF020-5D93-4593-AF4B-3C2A0FE3D880}" type="pres">
      <dgm:prSet presAssocID="{E796D331-9E93-45B9-B9E7-556E1B1FB1FC}" presName="node" presStyleLbl="node1" presStyleIdx="3" presStyleCnt="5" custScaleX="156024" custScaleY="126775">
        <dgm:presLayoutVars>
          <dgm:bulletEnabled val="1"/>
        </dgm:presLayoutVars>
      </dgm:prSet>
      <dgm:spPr/>
      <dgm:t>
        <a:bodyPr/>
        <a:lstStyle/>
        <a:p>
          <a:endParaRPr lang="es-MX"/>
        </a:p>
      </dgm:t>
    </dgm:pt>
    <dgm:pt modelId="{88BF771E-359A-4532-B07D-E701381D7914}" type="pres">
      <dgm:prSet presAssocID="{0B78C06D-8FD9-46E4-AFAA-10A704D56766}" presName="sibTrans" presStyleCnt="0"/>
      <dgm:spPr/>
    </dgm:pt>
    <dgm:pt modelId="{0513893F-6889-450F-A5A0-FEF89576F7DC}" type="pres">
      <dgm:prSet presAssocID="{1F379DA3-9DBC-4D1F-B8DE-C2A14155D7E8}" presName="node" presStyleLbl="node1" presStyleIdx="4" presStyleCnt="5" custScaleX="146368" custScaleY="135618" custLinFactNeighborX="2910" custLinFactNeighborY="-441">
        <dgm:presLayoutVars>
          <dgm:bulletEnabled val="1"/>
        </dgm:presLayoutVars>
      </dgm:prSet>
      <dgm:spPr/>
      <dgm:t>
        <a:bodyPr/>
        <a:lstStyle/>
        <a:p>
          <a:endParaRPr lang="es-MX"/>
        </a:p>
      </dgm:t>
    </dgm:pt>
  </dgm:ptLst>
  <dgm:cxnLst>
    <dgm:cxn modelId="{27DB1F92-D29C-477E-ADED-38D46BEFE4EA}" srcId="{5B09720B-36C5-4822-BE05-518ADF2EBA3E}" destId="{1F379DA3-9DBC-4D1F-B8DE-C2A14155D7E8}" srcOrd="4" destOrd="0" parTransId="{FEF404A8-01EF-4B33-873E-C4E62E3F1C84}" sibTransId="{D7A57BBA-9939-47D7-94C4-1A6F64063170}"/>
    <dgm:cxn modelId="{863D1AC4-5E91-4274-9077-0F8806C53388}" srcId="{5B09720B-36C5-4822-BE05-518ADF2EBA3E}" destId="{266317EA-CD31-406A-BCE2-B222E2478A6A}" srcOrd="2" destOrd="0" parTransId="{F96CA827-A1A3-4AA7-AE15-69672D0FD082}" sibTransId="{F3EC8A4D-ADFF-4C9A-A927-B221E28D79ED}"/>
    <dgm:cxn modelId="{FE28011E-5481-44A2-9ED6-3519B3D85049}" srcId="{5B09720B-36C5-4822-BE05-518ADF2EBA3E}" destId="{C02739BC-70B7-450E-B346-3A006AED3F14}" srcOrd="0" destOrd="0" parTransId="{13DE5742-5527-45D9-8032-BFAD4B028F5E}" sibTransId="{4BA480CA-E8CC-418B-A35C-5C21126574A2}"/>
    <dgm:cxn modelId="{73512522-2C49-40E9-AE6F-797A27E3E178}" srcId="{5B09720B-36C5-4822-BE05-518ADF2EBA3E}" destId="{E796D331-9E93-45B9-B9E7-556E1B1FB1FC}" srcOrd="3" destOrd="0" parTransId="{892A36C3-65A2-4CDA-843C-ED230D287093}" sibTransId="{0B78C06D-8FD9-46E4-AFAA-10A704D56766}"/>
    <dgm:cxn modelId="{0F7596B5-2CFD-43A9-8F60-53A049291BB9}" type="presOf" srcId="{C02739BC-70B7-450E-B346-3A006AED3F14}" destId="{5890E486-D4D9-4D44-8338-D935053B3C91}" srcOrd="0" destOrd="0" presId="urn:microsoft.com/office/officeart/2005/8/layout/default"/>
    <dgm:cxn modelId="{C6899F4E-EA4E-4A26-8CC3-1AE8B094A249}" type="presOf" srcId="{1F379DA3-9DBC-4D1F-B8DE-C2A14155D7E8}" destId="{0513893F-6889-450F-A5A0-FEF89576F7DC}" srcOrd="0" destOrd="0" presId="urn:microsoft.com/office/officeart/2005/8/layout/default"/>
    <dgm:cxn modelId="{085EA628-C23D-467F-8DD5-F461A312B2BD}" srcId="{5B09720B-36C5-4822-BE05-518ADF2EBA3E}" destId="{00E8E195-B42E-423E-AF0E-2BD6570FDE78}" srcOrd="1" destOrd="0" parTransId="{88181251-7776-40C1-AAE0-8600B7F6215D}" sibTransId="{DC872405-39B9-4569-8F25-CCED3319C8D2}"/>
    <dgm:cxn modelId="{9528BA32-9132-4F81-8E67-29CE47F76C60}" type="presOf" srcId="{5B09720B-36C5-4822-BE05-518ADF2EBA3E}" destId="{B0398DAC-8837-4548-BA3D-6683B5C70760}" srcOrd="0" destOrd="0" presId="urn:microsoft.com/office/officeart/2005/8/layout/default"/>
    <dgm:cxn modelId="{09D5B37C-C362-4C7F-AF4E-EE58A789B523}" type="presOf" srcId="{00E8E195-B42E-423E-AF0E-2BD6570FDE78}" destId="{24F03AA3-07A8-4739-B288-A58CEFEB7F6E}" srcOrd="0" destOrd="0" presId="urn:microsoft.com/office/officeart/2005/8/layout/default"/>
    <dgm:cxn modelId="{2E0CEA04-8FAC-4FF5-A7B9-34497D3010BD}" type="presOf" srcId="{266317EA-CD31-406A-BCE2-B222E2478A6A}" destId="{C7EAA5C0-C1FA-47E8-9BF5-B14335E1FBB9}" srcOrd="0" destOrd="0" presId="urn:microsoft.com/office/officeart/2005/8/layout/default"/>
    <dgm:cxn modelId="{5C9BB4D8-15A7-43EA-A152-C651E91F41E9}" type="presOf" srcId="{E796D331-9E93-45B9-B9E7-556E1B1FB1FC}" destId="{3E9EF020-5D93-4593-AF4B-3C2A0FE3D880}" srcOrd="0" destOrd="0" presId="urn:microsoft.com/office/officeart/2005/8/layout/default"/>
    <dgm:cxn modelId="{F28F9C0C-586A-4417-960E-173BA90BE377}" type="presParOf" srcId="{B0398DAC-8837-4548-BA3D-6683B5C70760}" destId="{5890E486-D4D9-4D44-8338-D935053B3C91}" srcOrd="0" destOrd="0" presId="urn:microsoft.com/office/officeart/2005/8/layout/default"/>
    <dgm:cxn modelId="{310D4FAB-81EE-439F-BDCD-E21F4BB7AEA0}" type="presParOf" srcId="{B0398DAC-8837-4548-BA3D-6683B5C70760}" destId="{23115BED-9445-411F-934E-1241389B75A0}" srcOrd="1" destOrd="0" presId="urn:microsoft.com/office/officeart/2005/8/layout/default"/>
    <dgm:cxn modelId="{4A01AE3B-8435-4F40-A05B-7E4F4C2DE94A}" type="presParOf" srcId="{B0398DAC-8837-4548-BA3D-6683B5C70760}" destId="{24F03AA3-07A8-4739-B288-A58CEFEB7F6E}" srcOrd="2" destOrd="0" presId="urn:microsoft.com/office/officeart/2005/8/layout/default"/>
    <dgm:cxn modelId="{11E65A36-A772-474D-B886-5DB9BBF49957}" type="presParOf" srcId="{B0398DAC-8837-4548-BA3D-6683B5C70760}" destId="{C7B01209-B282-47C0-91F0-8CF0F6F045DC}" srcOrd="3" destOrd="0" presId="urn:microsoft.com/office/officeart/2005/8/layout/default"/>
    <dgm:cxn modelId="{853B0077-BB81-49FF-B0ED-44CD70FB00B5}" type="presParOf" srcId="{B0398DAC-8837-4548-BA3D-6683B5C70760}" destId="{C7EAA5C0-C1FA-47E8-9BF5-B14335E1FBB9}" srcOrd="4" destOrd="0" presId="urn:microsoft.com/office/officeart/2005/8/layout/default"/>
    <dgm:cxn modelId="{17A1337F-2C93-418D-8E77-F0F6FF740240}" type="presParOf" srcId="{B0398DAC-8837-4548-BA3D-6683B5C70760}" destId="{B502CD8D-4806-4EE9-AE27-B9102C5295E0}" srcOrd="5" destOrd="0" presId="urn:microsoft.com/office/officeart/2005/8/layout/default"/>
    <dgm:cxn modelId="{3746EDD3-3127-4663-B4BC-01A2AB8E03DE}" type="presParOf" srcId="{B0398DAC-8837-4548-BA3D-6683B5C70760}" destId="{3E9EF020-5D93-4593-AF4B-3C2A0FE3D880}" srcOrd="6" destOrd="0" presId="urn:microsoft.com/office/officeart/2005/8/layout/default"/>
    <dgm:cxn modelId="{BEC73812-B264-4CB2-84F4-98C40E9B776D}" type="presParOf" srcId="{B0398DAC-8837-4548-BA3D-6683B5C70760}" destId="{88BF771E-359A-4532-B07D-E701381D7914}" srcOrd="7" destOrd="0" presId="urn:microsoft.com/office/officeart/2005/8/layout/default"/>
    <dgm:cxn modelId="{F9286BEE-FDC4-4175-B9DB-D44201AD841C}" type="presParOf" srcId="{B0398DAC-8837-4548-BA3D-6683B5C70760}" destId="{0513893F-6889-450F-A5A0-FEF89576F7D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09720B-36C5-4822-BE05-518ADF2EBA3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9686D8B3-2C41-4182-9943-0DE40A3CFF5E}">
      <dgm:prSet custT="1"/>
      <dgm:spPr>
        <a:xfrm>
          <a:off x="248020" y="142878"/>
          <a:ext cx="2225931" cy="2355183"/>
        </a:xfrm>
        <a:solidFill>
          <a:srgbClr val="CCDDEA">
            <a:lumMod val="90000"/>
          </a:srgbClr>
        </a:solidFill>
        <a:ln w="15875" cap="flat" cmpd="sng" algn="ctr">
          <a:solidFill>
            <a:sysClr val="window" lastClr="FFFFFF">
              <a:hueOff val="0"/>
              <a:satOff val="0"/>
              <a:lumOff val="0"/>
              <a:alphaOff val="0"/>
            </a:sysClr>
          </a:solidFill>
          <a:prstDash val="solid"/>
        </a:ln>
        <a:effectLst/>
      </dgm:spPr>
      <dgm:t>
        <a:bodyPr/>
        <a:lstStyle/>
        <a:p>
          <a:r>
            <a:rPr lang="es-MX" sz="2400" b="1" dirty="0">
              <a:solidFill>
                <a:srgbClr val="000000"/>
              </a:solidFill>
              <a:latin typeface="Calibri"/>
              <a:ea typeface="+mn-ea"/>
              <a:cs typeface="+mn-cs"/>
            </a:rPr>
            <a:t>Cumplir con nuestras funciones, para hacer eficaz nuestro cometido.</a:t>
          </a:r>
        </a:p>
      </dgm:t>
    </dgm:pt>
    <dgm:pt modelId="{03378084-67B0-4FF0-9249-CC0950788CFD}" type="parTrans" cxnId="{27D88D00-3FF8-40A8-A620-D660E43D9E24}">
      <dgm:prSet/>
      <dgm:spPr/>
      <dgm:t>
        <a:bodyPr/>
        <a:lstStyle/>
        <a:p>
          <a:endParaRPr lang="es-MX"/>
        </a:p>
      </dgm:t>
    </dgm:pt>
    <dgm:pt modelId="{1F9A269A-C735-4C8D-8347-F3AF5987B5DD}" type="sibTrans" cxnId="{27D88D00-3FF8-40A8-A620-D660E43D9E24}">
      <dgm:prSet/>
      <dgm:spPr/>
      <dgm:t>
        <a:bodyPr/>
        <a:lstStyle/>
        <a:p>
          <a:endParaRPr lang="es-MX"/>
        </a:p>
      </dgm:t>
    </dgm:pt>
    <dgm:pt modelId="{586FA4DB-52E7-4567-8C3B-F36DE360B753}">
      <dgm:prSet custT="1"/>
      <dgm:spPr>
        <a:xfrm>
          <a:off x="2892537" y="155870"/>
          <a:ext cx="3200007" cy="2460840"/>
        </a:xfrm>
        <a:solidFill>
          <a:srgbClr val="C2BC80">
            <a:lumMod val="75000"/>
          </a:srgbClr>
        </a:solidFill>
        <a:ln w="15875" cap="flat" cmpd="sng" algn="ctr">
          <a:solidFill>
            <a:sysClr val="window" lastClr="FFFFFF">
              <a:hueOff val="0"/>
              <a:satOff val="0"/>
              <a:lumOff val="0"/>
              <a:alphaOff val="0"/>
            </a:sysClr>
          </a:solidFill>
          <a:prstDash val="solid"/>
        </a:ln>
        <a:effectLst/>
      </dgm:spPr>
      <dgm:t>
        <a:bodyPr/>
        <a:lstStyle/>
        <a:p>
          <a:r>
            <a:rPr lang="es-MX" sz="2400" b="1" dirty="0">
              <a:solidFill>
                <a:srgbClr val="000000"/>
              </a:solidFill>
              <a:latin typeface="Calibri"/>
              <a:ea typeface="+mn-ea"/>
              <a:cs typeface="+mn-cs"/>
            </a:rPr>
            <a:t>Distinguir con claridad las funciones de nuestra área, de las actividades propias de ellas.</a:t>
          </a:r>
        </a:p>
      </dgm:t>
    </dgm:pt>
    <dgm:pt modelId="{6438F298-A6A9-429A-BCF9-66D73BFD983E}" type="parTrans" cxnId="{4217B951-AB20-45A6-86C3-2A7D902ABFB6}">
      <dgm:prSet/>
      <dgm:spPr/>
      <dgm:t>
        <a:bodyPr/>
        <a:lstStyle/>
        <a:p>
          <a:endParaRPr lang="es-MX"/>
        </a:p>
      </dgm:t>
    </dgm:pt>
    <dgm:pt modelId="{4B977785-007B-47C7-A11B-04B42BA7BCEF}" type="sibTrans" cxnId="{4217B951-AB20-45A6-86C3-2A7D902ABFB6}">
      <dgm:prSet/>
      <dgm:spPr/>
      <dgm:t>
        <a:bodyPr/>
        <a:lstStyle/>
        <a:p>
          <a:endParaRPr lang="es-MX"/>
        </a:p>
      </dgm:t>
    </dgm:pt>
    <dgm:pt modelId="{AEA38CAD-5FCC-4FCF-B6C6-3A1CF01EEE38}">
      <dgm:prSet custT="1"/>
      <dgm:spPr>
        <a:xfrm>
          <a:off x="6389395" y="1065"/>
          <a:ext cx="4523960" cy="2506524"/>
        </a:xfrm>
        <a:solidFill>
          <a:srgbClr val="BD582C">
            <a:lumMod val="40000"/>
            <a:lumOff val="60000"/>
          </a:srgbClr>
        </a:solidFill>
        <a:ln w="15875" cap="flat" cmpd="sng" algn="ctr">
          <a:solidFill>
            <a:sysClr val="window" lastClr="FFFFFF">
              <a:hueOff val="0"/>
              <a:satOff val="0"/>
              <a:lumOff val="0"/>
              <a:alphaOff val="0"/>
            </a:sysClr>
          </a:solidFill>
          <a:prstDash val="solid"/>
        </a:ln>
        <a:effectLst/>
      </dgm:spPr>
      <dgm:t>
        <a:bodyPr/>
        <a:lstStyle/>
        <a:p>
          <a:pPr algn="ctr"/>
          <a:r>
            <a:rPr lang="es-MX" sz="2400" b="1" dirty="0">
              <a:solidFill>
                <a:srgbClr val="000000"/>
              </a:solidFill>
              <a:latin typeface="Calibri"/>
              <a:ea typeface="+mn-ea"/>
              <a:cs typeface="+mn-cs"/>
            </a:rPr>
            <a:t>Lograr la Unidad y la Corresponsabilidad dentro del MFC, es decir la armonía y hermandad que debe existir entre todos los miembros, para que el MFC, crezca y fructifique tal y como se pensó al fundarlo.</a:t>
          </a:r>
        </a:p>
      </dgm:t>
    </dgm:pt>
    <dgm:pt modelId="{50506A40-C553-45FC-8EFC-709E6FC471E3}" type="parTrans" cxnId="{D617A0FB-8E88-47A2-91E5-72FD2CEAD533}">
      <dgm:prSet/>
      <dgm:spPr/>
      <dgm:t>
        <a:bodyPr/>
        <a:lstStyle/>
        <a:p>
          <a:endParaRPr lang="es-MX"/>
        </a:p>
      </dgm:t>
    </dgm:pt>
    <dgm:pt modelId="{998D9023-2BCA-4574-877F-ECA0E2C8B11B}" type="sibTrans" cxnId="{D617A0FB-8E88-47A2-91E5-72FD2CEAD533}">
      <dgm:prSet/>
      <dgm:spPr/>
      <dgm:t>
        <a:bodyPr/>
        <a:lstStyle/>
        <a:p>
          <a:endParaRPr lang="es-MX"/>
        </a:p>
      </dgm:t>
    </dgm:pt>
    <dgm:pt modelId="{C4EB0750-740A-4FF5-9D41-E9E94A7A8F5C}">
      <dgm:prSet custT="1"/>
      <dgm:spPr>
        <a:xfrm>
          <a:off x="298675" y="2741293"/>
          <a:ext cx="6084678" cy="2183397"/>
        </a:xfrm>
        <a:solidFill>
          <a:srgbClr val="E48312">
            <a:lumMod val="60000"/>
            <a:lumOff val="40000"/>
          </a:srgbClr>
        </a:solidFill>
        <a:ln w="15875" cap="flat" cmpd="sng" algn="ctr">
          <a:solidFill>
            <a:srgbClr val="E48312">
              <a:lumMod val="60000"/>
              <a:lumOff val="40000"/>
            </a:srgbClr>
          </a:solidFill>
          <a:prstDash val="solid"/>
        </a:ln>
        <a:effectLst/>
      </dgm:spPr>
      <dgm:t>
        <a:bodyPr/>
        <a:lstStyle/>
        <a:p>
          <a:r>
            <a:rPr lang="es-MX" sz="2400" b="1" dirty="0">
              <a:solidFill>
                <a:srgbClr val="000000"/>
              </a:solidFill>
              <a:latin typeface="Calibri"/>
              <a:ea typeface="+mn-ea"/>
              <a:cs typeface="+mn-cs"/>
            </a:rPr>
            <a:t>Cuidar que la comunicación entre los diferentes ámbitos del MFC se mantenga fluida, oportuna y eficiente, tanto al interior del Equipo del Sector o Diocesano, como hacia el ECN a través de los Secretarios Nacionales de </a:t>
          </a:r>
          <a:r>
            <a:rPr lang="es-MX" sz="2400" b="1" dirty="0" smtClean="0">
              <a:solidFill>
                <a:srgbClr val="000000"/>
              </a:solidFill>
              <a:latin typeface="Calibri"/>
              <a:ea typeface="+mn-ea"/>
              <a:cs typeface="+mn-cs"/>
            </a:rPr>
            <a:t>Región.</a:t>
          </a:r>
          <a:endParaRPr lang="es-MX" sz="2400" b="1" dirty="0">
            <a:solidFill>
              <a:srgbClr val="000000"/>
            </a:solidFill>
            <a:latin typeface="Calibri"/>
            <a:ea typeface="+mn-ea"/>
            <a:cs typeface="+mn-cs"/>
          </a:endParaRPr>
        </a:p>
      </dgm:t>
    </dgm:pt>
    <dgm:pt modelId="{28FBB22E-1C3B-49D8-A975-7680B78FFB8F}" type="parTrans" cxnId="{C75A9C2C-184B-4B2F-9124-13AAD242DCB0}">
      <dgm:prSet/>
      <dgm:spPr/>
      <dgm:t>
        <a:bodyPr/>
        <a:lstStyle/>
        <a:p>
          <a:endParaRPr lang="es-MX"/>
        </a:p>
      </dgm:t>
    </dgm:pt>
    <dgm:pt modelId="{437BA220-5A2E-409B-8298-B6F85129A89B}" type="sibTrans" cxnId="{C75A9C2C-184B-4B2F-9124-13AAD242DCB0}">
      <dgm:prSet/>
      <dgm:spPr/>
      <dgm:t>
        <a:bodyPr/>
        <a:lstStyle/>
        <a:p>
          <a:endParaRPr lang="es-MX"/>
        </a:p>
      </dgm:t>
    </dgm:pt>
    <dgm:pt modelId="{830CCA75-1DA0-4509-8BB2-3D985127FFA3}">
      <dgm:prSet custT="1"/>
      <dgm:spPr>
        <a:xfrm>
          <a:off x="6841599" y="2756241"/>
          <a:ext cx="4493672" cy="2104087"/>
        </a:xfrm>
        <a:solidFill>
          <a:sysClr val="window" lastClr="FFFFFF">
            <a:lumMod val="75000"/>
          </a:sysClr>
        </a:solidFill>
        <a:ln w="15875" cap="flat" cmpd="sng" algn="ctr">
          <a:solidFill>
            <a:sysClr val="window" lastClr="FFFFFF">
              <a:hueOff val="0"/>
              <a:satOff val="0"/>
              <a:lumOff val="0"/>
              <a:alphaOff val="0"/>
            </a:sysClr>
          </a:solidFill>
          <a:prstDash val="solid"/>
        </a:ln>
        <a:effectLst/>
      </dgm:spPr>
      <dgm:t>
        <a:bodyPr/>
        <a:lstStyle/>
        <a:p>
          <a:r>
            <a:rPr lang="es-MX" sz="2400" b="1" dirty="0">
              <a:solidFill>
                <a:srgbClr val="000000"/>
              </a:solidFill>
              <a:latin typeface="Calibri"/>
              <a:ea typeface="+mn-ea"/>
              <a:cs typeface="+mn-cs"/>
            </a:rPr>
            <a:t>Atender nuestra función de apoyo a los Presidentes Diocesanos en sus actividades y suplirlo en sus ausencias temporales. </a:t>
          </a:r>
        </a:p>
      </dgm:t>
    </dgm:pt>
    <dgm:pt modelId="{51E69CCF-099D-48E8-BEC0-AD80C19BF8BD}" type="parTrans" cxnId="{3A887000-8FB5-4A50-9F81-789159FF5FF0}">
      <dgm:prSet/>
      <dgm:spPr/>
      <dgm:t>
        <a:bodyPr/>
        <a:lstStyle/>
        <a:p>
          <a:endParaRPr lang="es-MX"/>
        </a:p>
      </dgm:t>
    </dgm:pt>
    <dgm:pt modelId="{F1308013-2576-4E0C-B285-C0B39E92C46D}" type="sibTrans" cxnId="{3A887000-8FB5-4A50-9F81-789159FF5FF0}">
      <dgm:prSet/>
      <dgm:spPr/>
      <dgm:t>
        <a:bodyPr/>
        <a:lstStyle/>
        <a:p>
          <a:endParaRPr lang="es-MX"/>
        </a:p>
      </dgm:t>
    </dgm:pt>
    <dgm:pt modelId="{B0398DAC-8837-4548-BA3D-6683B5C70760}" type="pres">
      <dgm:prSet presAssocID="{5B09720B-36C5-4822-BE05-518ADF2EBA3E}" presName="diagram" presStyleCnt="0">
        <dgm:presLayoutVars>
          <dgm:dir/>
          <dgm:resizeHandles val="exact"/>
        </dgm:presLayoutVars>
      </dgm:prSet>
      <dgm:spPr/>
      <dgm:t>
        <a:bodyPr/>
        <a:lstStyle/>
        <a:p>
          <a:endParaRPr lang="es-MX"/>
        </a:p>
      </dgm:t>
    </dgm:pt>
    <dgm:pt modelId="{896D5519-53F5-41DD-B98C-DAF13E9FA14A}" type="pres">
      <dgm:prSet presAssocID="{9686D8B3-2C41-4182-9943-0DE40A3CFF5E}" presName="node" presStyleLbl="node1" presStyleIdx="0" presStyleCnt="5" custScaleX="95246" custScaleY="167961" custLinFactNeighborX="-10613" custLinFactNeighborY="4717">
        <dgm:presLayoutVars>
          <dgm:bulletEnabled val="1"/>
        </dgm:presLayoutVars>
      </dgm:prSet>
      <dgm:spPr>
        <a:prstGeom prst="rect">
          <a:avLst/>
        </a:prstGeom>
      </dgm:spPr>
      <dgm:t>
        <a:bodyPr/>
        <a:lstStyle/>
        <a:p>
          <a:endParaRPr lang="es-MX"/>
        </a:p>
      </dgm:t>
    </dgm:pt>
    <dgm:pt modelId="{15014203-C87B-4B1E-AFA1-77CCE41D2437}" type="pres">
      <dgm:prSet presAssocID="{1F9A269A-C735-4C8D-8347-F3AF5987B5DD}" presName="sibTrans" presStyleCnt="0"/>
      <dgm:spPr/>
    </dgm:pt>
    <dgm:pt modelId="{69436154-B34F-455C-8932-046817012532}" type="pres">
      <dgm:prSet presAssocID="{586FA4DB-52E7-4567-8C3B-F36DE360B753}" presName="node" presStyleLbl="node1" presStyleIdx="1" presStyleCnt="5" custScaleX="136926" custScaleY="175496" custLinFactNeighborX="-2702" custLinFactNeighborY="9411">
        <dgm:presLayoutVars>
          <dgm:bulletEnabled val="1"/>
        </dgm:presLayoutVars>
      </dgm:prSet>
      <dgm:spPr>
        <a:prstGeom prst="rect">
          <a:avLst/>
        </a:prstGeom>
      </dgm:spPr>
      <dgm:t>
        <a:bodyPr/>
        <a:lstStyle/>
        <a:p>
          <a:endParaRPr lang="es-MX"/>
        </a:p>
      </dgm:t>
    </dgm:pt>
    <dgm:pt modelId="{B3DAE894-0B7C-4A2E-BB13-247C9139CDDD}" type="pres">
      <dgm:prSet presAssocID="{4B977785-007B-47C7-A11B-04B42BA7BCEF}" presName="sibTrans" presStyleCnt="0"/>
      <dgm:spPr/>
    </dgm:pt>
    <dgm:pt modelId="{68AA568E-35F9-41DA-9A4E-2931FA055ED9}" type="pres">
      <dgm:prSet presAssocID="{AEA38CAD-5FCC-4FCF-B6C6-3A1CF01EEE38}" presName="node" presStyleLbl="node1" presStyleIdx="2" presStyleCnt="5" custScaleX="193577" custScaleY="178754">
        <dgm:presLayoutVars>
          <dgm:bulletEnabled val="1"/>
        </dgm:presLayoutVars>
      </dgm:prSet>
      <dgm:spPr>
        <a:prstGeom prst="rect">
          <a:avLst/>
        </a:prstGeom>
      </dgm:spPr>
      <dgm:t>
        <a:bodyPr/>
        <a:lstStyle/>
        <a:p>
          <a:endParaRPr lang="es-MX"/>
        </a:p>
      </dgm:t>
    </dgm:pt>
    <dgm:pt modelId="{3A2B2D3E-2F4B-4131-9713-062BC6D288D4}" type="pres">
      <dgm:prSet presAssocID="{998D9023-2BCA-4574-877F-ECA0E2C8B11B}" presName="sibTrans" presStyleCnt="0"/>
      <dgm:spPr/>
    </dgm:pt>
    <dgm:pt modelId="{4F8CC58D-AEE7-4299-AF9E-826770A24D59}" type="pres">
      <dgm:prSet presAssocID="{C4EB0750-740A-4FF5-9D41-E9E94A7A8F5C}" presName="node" presStyleLbl="node1" presStyleIdx="3" presStyleCnt="5" custScaleX="260359" custScaleY="155710">
        <dgm:presLayoutVars>
          <dgm:bulletEnabled val="1"/>
        </dgm:presLayoutVars>
      </dgm:prSet>
      <dgm:spPr>
        <a:prstGeom prst="rect">
          <a:avLst/>
        </a:prstGeom>
      </dgm:spPr>
      <dgm:t>
        <a:bodyPr/>
        <a:lstStyle/>
        <a:p>
          <a:endParaRPr lang="es-MX"/>
        </a:p>
      </dgm:t>
    </dgm:pt>
    <dgm:pt modelId="{C9C0ECB7-A988-4F5A-911B-9E46BF36602D}" type="pres">
      <dgm:prSet presAssocID="{437BA220-5A2E-409B-8298-B6F85129A89B}" presName="sibTrans" presStyleCnt="0"/>
      <dgm:spPr/>
    </dgm:pt>
    <dgm:pt modelId="{22A83C1E-646E-41C8-BCE7-3A84600759B3}" type="pres">
      <dgm:prSet presAssocID="{830CCA75-1DA0-4509-8BB2-3D985127FFA3}" presName="node" presStyleLbl="node1" presStyleIdx="4" presStyleCnt="5" custScaleX="192281" custScaleY="150054" custLinFactNeighborX="9608" custLinFactNeighborY="-1762">
        <dgm:presLayoutVars>
          <dgm:bulletEnabled val="1"/>
        </dgm:presLayoutVars>
      </dgm:prSet>
      <dgm:spPr>
        <a:prstGeom prst="rect">
          <a:avLst/>
        </a:prstGeom>
      </dgm:spPr>
      <dgm:t>
        <a:bodyPr/>
        <a:lstStyle/>
        <a:p>
          <a:endParaRPr lang="es-MX"/>
        </a:p>
      </dgm:t>
    </dgm:pt>
  </dgm:ptLst>
  <dgm:cxnLst>
    <dgm:cxn modelId="{C75A9C2C-184B-4B2F-9124-13AAD242DCB0}" srcId="{5B09720B-36C5-4822-BE05-518ADF2EBA3E}" destId="{C4EB0750-740A-4FF5-9D41-E9E94A7A8F5C}" srcOrd="3" destOrd="0" parTransId="{28FBB22E-1C3B-49D8-A975-7680B78FFB8F}" sibTransId="{437BA220-5A2E-409B-8298-B6F85129A89B}"/>
    <dgm:cxn modelId="{4217B951-AB20-45A6-86C3-2A7D902ABFB6}" srcId="{5B09720B-36C5-4822-BE05-518ADF2EBA3E}" destId="{586FA4DB-52E7-4567-8C3B-F36DE360B753}" srcOrd="1" destOrd="0" parTransId="{6438F298-A6A9-429A-BCF9-66D73BFD983E}" sibTransId="{4B977785-007B-47C7-A11B-04B42BA7BCEF}"/>
    <dgm:cxn modelId="{FC033D9B-5B58-48EC-8DEC-AF7188758BFF}" type="presOf" srcId="{AEA38CAD-5FCC-4FCF-B6C6-3A1CF01EEE38}" destId="{68AA568E-35F9-41DA-9A4E-2931FA055ED9}" srcOrd="0" destOrd="0" presId="urn:microsoft.com/office/officeart/2005/8/layout/default"/>
    <dgm:cxn modelId="{27D88D00-3FF8-40A8-A620-D660E43D9E24}" srcId="{5B09720B-36C5-4822-BE05-518ADF2EBA3E}" destId="{9686D8B3-2C41-4182-9943-0DE40A3CFF5E}" srcOrd="0" destOrd="0" parTransId="{03378084-67B0-4FF0-9249-CC0950788CFD}" sibTransId="{1F9A269A-C735-4C8D-8347-F3AF5987B5DD}"/>
    <dgm:cxn modelId="{0096E5DB-7AA9-4B0D-A26D-F80AD19C96A6}" type="presOf" srcId="{830CCA75-1DA0-4509-8BB2-3D985127FFA3}" destId="{22A83C1E-646E-41C8-BCE7-3A84600759B3}" srcOrd="0" destOrd="0" presId="urn:microsoft.com/office/officeart/2005/8/layout/default"/>
    <dgm:cxn modelId="{F14A1A9B-1B59-49E0-ABDB-C249C3DEF677}" type="presOf" srcId="{5B09720B-36C5-4822-BE05-518ADF2EBA3E}" destId="{B0398DAC-8837-4548-BA3D-6683B5C70760}" srcOrd="0" destOrd="0" presId="urn:microsoft.com/office/officeart/2005/8/layout/default"/>
    <dgm:cxn modelId="{3A887000-8FB5-4A50-9F81-789159FF5FF0}" srcId="{5B09720B-36C5-4822-BE05-518ADF2EBA3E}" destId="{830CCA75-1DA0-4509-8BB2-3D985127FFA3}" srcOrd="4" destOrd="0" parTransId="{51E69CCF-099D-48E8-BEC0-AD80C19BF8BD}" sibTransId="{F1308013-2576-4E0C-B285-C0B39E92C46D}"/>
    <dgm:cxn modelId="{8086254A-475E-44EE-A07C-5EF251A405EA}" type="presOf" srcId="{586FA4DB-52E7-4567-8C3B-F36DE360B753}" destId="{69436154-B34F-455C-8932-046817012532}" srcOrd="0" destOrd="0" presId="urn:microsoft.com/office/officeart/2005/8/layout/default"/>
    <dgm:cxn modelId="{077F6F0E-A970-4E2C-ADC3-8416C56D396F}" type="presOf" srcId="{C4EB0750-740A-4FF5-9D41-E9E94A7A8F5C}" destId="{4F8CC58D-AEE7-4299-AF9E-826770A24D59}" srcOrd="0" destOrd="0" presId="urn:microsoft.com/office/officeart/2005/8/layout/default"/>
    <dgm:cxn modelId="{D617A0FB-8E88-47A2-91E5-72FD2CEAD533}" srcId="{5B09720B-36C5-4822-BE05-518ADF2EBA3E}" destId="{AEA38CAD-5FCC-4FCF-B6C6-3A1CF01EEE38}" srcOrd="2" destOrd="0" parTransId="{50506A40-C553-45FC-8EFC-709E6FC471E3}" sibTransId="{998D9023-2BCA-4574-877F-ECA0E2C8B11B}"/>
    <dgm:cxn modelId="{44C4759F-843C-4F63-82A5-48ACDC3690AA}" type="presOf" srcId="{9686D8B3-2C41-4182-9943-0DE40A3CFF5E}" destId="{896D5519-53F5-41DD-B98C-DAF13E9FA14A}" srcOrd="0" destOrd="0" presId="urn:microsoft.com/office/officeart/2005/8/layout/default"/>
    <dgm:cxn modelId="{16ADFFFE-06C7-4CE8-BB72-5D2BCA8AFAF8}" type="presParOf" srcId="{B0398DAC-8837-4548-BA3D-6683B5C70760}" destId="{896D5519-53F5-41DD-B98C-DAF13E9FA14A}" srcOrd="0" destOrd="0" presId="urn:microsoft.com/office/officeart/2005/8/layout/default"/>
    <dgm:cxn modelId="{B42954F1-2F42-4E6D-8F52-C0F1AC47867D}" type="presParOf" srcId="{B0398DAC-8837-4548-BA3D-6683B5C70760}" destId="{15014203-C87B-4B1E-AFA1-77CCE41D2437}" srcOrd="1" destOrd="0" presId="urn:microsoft.com/office/officeart/2005/8/layout/default"/>
    <dgm:cxn modelId="{01E163B2-FD84-490A-B645-E6CB6DE7B62F}" type="presParOf" srcId="{B0398DAC-8837-4548-BA3D-6683B5C70760}" destId="{69436154-B34F-455C-8932-046817012532}" srcOrd="2" destOrd="0" presId="urn:microsoft.com/office/officeart/2005/8/layout/default"/>
    <dgm:cxn modelId="{09418C96-0ABB-453A-B514-37981A3103F8}" type="presParOf" srcId="{B0398DAC-8837-4548-BA3D-6683B5C70760}" destId="{B3DAE894-0B7C-4A2E-BB13-247C9139CDDD}" srcOrd="3" destOrd="0" presId="urn:microsoft.com/office/officeart/2005/8/layout/default"/>
    <dgm:cxn modelId="{B14FFA41-52EA-4A44-89E6-947ADA00450D}" type="presParOf" srcId="{B0398DAC-8837-4548-BA3D-6683B5C70760}" destId="{68AA568E-35F9-41DA-9A4E-2931FA055ED9}" srcOrd="4" destOrd="0" presId="urn:microsoft.com/office/officeart/2005/8/layout/default"/>
    <dgm:cxn modelId="{AE07E70D-AE0A-4DC8-A736-D8F8AB2E2825}" type="presParOf" srcId="{B0398DAC-8837-4548-BA3D-6683B5C70760}" destId="{3A2B2D3E-2F4B-4131-9713-062BC6D288D4}" srcOrd="5" destOrd="0" presId="urn:microsoft.com/office/officeart/2005/8/layout/default"/>
    <dgm:cxn modelId="{58010452-52B8-45E8-9F39-F9E0D3C35B76}" type="presParOf" srcId="{B0398DAC-8837-4548-BA3D-6683B5C70760}" destId="{4F8CC58D-AEE7-4299-AF9E-826770A24D59}" srcOrd="6" destOrd="0" presId="urn:microsoft.com/office/officeart/2005/8/layout/default"/>
    <dgm:cxn modelId="{CB54AE75-369E-4F73-AFA5-0B45307EDF52}" type="presParOf" srcId="{B0398DAC-8837-4548-BA3D-6683B5C70760}" destId="{C9C0ECB7-A988-4F5A-911B-9E46BF36602D}" srcOrd="7" destOrd="0" presId="urn:microsoft.com/office/officeart/2005/8/layout/default"/>
    <dgm:cxn modelId="{31110AB0-1C39-4852-B926-128FE4428CF9}" type="presParOf" srcId="{B0398DAC-8837-4548-BA3D-6683B5C70760}" destId="{22A83C1E-646E-41C8-BCE7-3A84600759B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0E486-D4D9-4D44-8338-D935053B3C91}">
      <dsp:nvSpPr>
        <dsp:cNvPr id="0" name=""/>
        <dsp:cNvSpPr/>
      </dsp:nvSpPr>
      <dsp:spPr>
        <a:xfrm>
          <a:off x="732999" y="39024"/>
          <a:ext cx="3395710" cy="2212415"/>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chemeClr val="tx1"/>
              </a:solidFill>
            </a:rPr>
            <a:t>Que somos un solo movimiento en todos los sectores, en todas las Diócesis y en toda la República.</a:t>
          </a:r>
        </a:p>
      </dsp:txBody>
      <dsp:txXfrm>
        <a:off x="732999" y="39024"/>
        <a:ext cx="3395710" cy="2212415"/>
      </dsp:txXfrm>
    </dsp:sp>
    <dsp:sp modelId="{24F03AA3-07A8-4739-B288-A58CEFEB7F6E}">
      <dsp:nvSpPr>
        <dsp:cNvPr id="0" name=""/>
        <dsp:cNvSpPr/>
      </dsp:nvSpPr>
      <dsp:spPr>
        <a:xfrm>
          <a:off x="4425346" y="46088"/>
          <a:ext cx="2922426" cy="212046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chemeClr val="tx1"/>
              </a:solidFill>
            </a:rPr>
            <a:t>Que el movimiento debe permanecer siempre unido sin dividirse.</a:t>
          </a:r>
        </a:p>
      </dsp:txBody>
      <dsp:txXfrm>
        <a:off x="4425346" y="46088"/>
        <a:ext cx="2922426" cy="2120466"/>
      </dsp:txXfrm>
    </dsp:sp>
    <dsp:sp modelId="{C7EAA5C0-C1FA-47E8-9BF5-B14335E1FBB9}">
      <dsp:nvSpPr>
        <dsp:cNvPr id="0" name=""/>
        <dsp:cNvSpPr/>
      </dsp:nvSpPr>
      <dsp:spPr>
        <a:xfrm>
          <a:off x="7644707" y="46088"/>
          <a:ext cx="3031995" cy="2120466"/>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a:solidFill>
                <a:schemeClr val="tx1"/>
              </a:solidFill>
            </a:rPr>
            <a:t>Que todos somos responsables de que el MFC se forme desde la base, es decir desde el equipo del CBF de primer nivel, hasta llegar al ECN.</a:t>
          </a:r>
        </a:p>
      </dsp:txBody>
      <dsp:txXfrm>
        <a:off x="7644707" y="46088"/>
        <a:ext cx="3031995" cy="2120466"/>
      </dsp:txXfrm>
    </dsp:sp>
    <dsp:sp modelId="{3E9EF020-5D93-4593-AF4B-3C2A0FE3D880}">
      <dsp:nvSpPr>
        <dsp:cNvPr id="0" name=""/>
        <dsp:cNvSpPr/>
      </dsp:nvSpPr>
      <dsp:spPr>
        <a:xfrm>
          <a:off x="1066708" y="2588237"/>
          <a:ext cx="4632886" cy="2258630"/>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a:solidFill>
                <a:schemeClr val="tx1"/>
              </a:solidFill>
            </a:rPr>
            <a:t>Que somos corresponsables de que crezca y funcione hasta dar los frutos que se esperan de él: que las familias sean formadoras de personas, educadoras en la fe, defensoras de la vida y por lo tanto comprometidas activamente en el desarrollo integral de la comunidad, a través de sus miembros</a:t>
          </a:r>
        </a:p>
      </dsp:txBody>
      <dsp:txXfrm>
        <a:off x="1066708" y="2588237"/>
        <a:ext cx="4632886" cy="2258630"/>
      </dsp:txXfrm>
    </dsp:sp>
    <dsp:sp modelId="{0513893F-6889-450F-A5A0-FEF89576F7DC}">
      <dsp:nvSpPr>
        <dsp:cNvPr id="0" name=""/>
        <dsp:cNvSpPr/>
      </dsp:nvSpPr>
      <dsp:spPr>
        <a:xfrm>
          <a:off x="6082937" y="2501607"/>
          <a:ext cx="4346166" cy="2416177"/>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a:solidFill>
                <a:schemeClr val="tx1"/>
              </a:solidFill>
            </a:rPr>
            <a:t>Que además de valores de Unidad y Corresponsabilidad, el área IV debe transmitir y propiciar la vivencia de otros valores en todos los niveles y ámbitos del MFC, como la convivencia, la </a:t>
          </a:r>
          <a:r>
            <a:rPr lang="es-MX" sz="2000" b="1" kern="1200" dirty="0" smtClean="0">
              <a:solidFill>
                <a:schemeClr val="tx1"/>
              </a:solidFill>
            </a:rPr>
            <a:t>confianza, </a:t>
          </a:r>
          <a:r>
            <a:rPr lang="es-MX" sz="2000" b="1" kern="1200" dirty="0">
              <a:solidFill>
                <a:schemeClr val="tx1"/>
              </a:solidFill>
            </a:rPr>
            <a:t>el respeto, la amistad, la fraternidad y la caridad</a:t>
          </a:r>
          <a:r>
            <a:rPr lang="es-MX" sz="1800" kern="1200" dirty="0"/>
            <a:t>.</a:t>
          </a:r>
        </a:p>
      </dsp:txBody>
      <dsp:txXfrm>
        <a:off x="6082937" y="2501607"/>
        <a:ext cx="4346166" cy="2416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D5519-53F5-41DD-B98C-DAF13E9FA14A}">
      <dsp:nvSpPr>
        <dsp:cNvPr id="0" name=""/>
        <dsp:cNvSpPr/>
      </dsp:nvSpPr>
      <dsp:spPr>
        <a:xfrm>
          <a:off x="248020" y="142878"/>
          <a:ext cx="2225931" cy="2355183"/>
        </a:xfrm>
        <a:prstGeom prst="rect">
          <a:avLst/>
        </a:prstGeom>
        <a:solidFill>
          <a:srgbClr val="CCDDEA">
            <a:lumMod val="9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rgbClr val="000000"/>
              </a:solidFill>
              <a:latin typeface="Calibri"/>
              <a:ea typeface="+mn-ea"/>
              <a:cs typeface="+mn-cs"/>
            </a:rPr>
            <a:t>Cumplir con nuestras funciones, para hacer eficaz nuestro cometido.</a:t>
          </a:r>
        </a:p>
      </dsp:txBody>
      <dsp:txXfrm>
        <a:off x="248020" y="142878"/>
        <a:ext cx="2225931" cy="2355183"/>
      </dsp:txXfrm>
    </dsp:sp>
    <dsp:sp modelId="{69436154-B34F-455C-8932-046817012532}">
      <dsp:nvSpPr>
        <dsp:cNvPr id="0" name=""/>
        <dsp:cNvSpPr/>
      </dsp:nvSpPr>
      <dsp:spPr>
        <a:xfrm>
          <a:off x="2892537" y="155870"/>
          <a:ext cx="3200007" cy="2460840"/>
        </a:xfrm>
        <a:prstGeom prst="rect">
          <a:avLst/>
        </a:prstGeom>
        <a:solidFill>
          <a:srgbClr val="C2BC80">
            <a:lumMod val="75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rgbClr val="000000"/>
              </a:solidFill>
              <a:latin typeface="Calibri"/>
              <a:ea typeface="+mn-ea"/>
              <a:cs typeface="+mn-cs"/>
            </a:rPr>
            <a:t>Distinguir con claridad las funciones de nuestra área, de las actividades propias de ellas.</a:t>
          </a:r>
        </a:p>
      </dsp:txBody>
      <dsp:txXfrm>
        <a:off x="2892537" y="155870"/>
        <a:ext cx="3200007" cy="2460840"/>
      </dsp:txXfrm>
    </dsp:sp>
    <dsp:sp modelId="{68AA568E-35F9-41DA-9A4E-2931FA055ED9}">
      <dsp:nvSpPr>
        <dsp:cNvPr id="0" name=""/>
        <dsp:cNvSpPr/>
      </dsp:nvSpPr>
      <dsp:spPr>
        <a:xfrm>
          <a:off x="6389395" y="1065"/>
          <a:ext cx="4523960" cy="2506524"/>
        </a:xfrm>
        <a:prstGeom prst="rect">
          <a:avLst/>
        </a:prstGeom>
        <a:solidFill>
          <a:srgbClr val="BD582C">
            <a:lumMod val="40000"/>
            <a:lumOff val="6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rgbClr val="000000"/>
              </a:solidFill>
              <a:latin typeface="Calibri"/>
              <a:ea typeface="+mn-ea"/>
              <a:cs typeface="+mn-cs"/>
            </a:rPr>
            <a:t>Lograr la Unidad y la Corresponsabilidad dentro del MFC, es decir la armonía y hermandad que debe existir entre todos los miembros, para que el MFC, crezca y fructifique tal y como se pensó al fundarlo.</a:t>
          </a:r>
        </a:p>
      </dsp:txBody>
      <dsp:txXfrm>
        <a:off x="6389395" y="1065"/>
        <a:ext cx="4523960" cy="2506524"/>
      </dsp:txXfrm>
    </dsp:sp>
    <dsp:sp modelId="{4F8CC58D-AEE7-4299-AF9E-826770A24D59}">
      <dsp:nvSpPr>
        <dsp:cNvPr id="0" name=""/>
        <dsp:cNvSpPr/>
      </dsp:nvSpPr>
      <dsp:spPr>
        <a:xfrm>
          <a:off x="298675" y="2741293"/>
          <a:ext cx="6084678" cy="2183397"/>
        </a:xfrm>
        <a:prstGeom prst="rect">
          <a:avLst/>
        </a:prstGeom>
        <a:solidFill>
          <a:srgbClr val="E48312">
            <a:lumMod val="60000"/>
            <a:lumOff val="40000"/>
          </a:srgbClr>
        </a:solidFill>
        <a:ln w="15875" cap="flat" cmpd="sng" algn="ctr">
          <a:solidFill>
            <a:srgbClr val="E48312">
              <a:lumMod val="60000"/>
              <a:lumOff val="4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rgbClr val="000000"/>
              </a:solidFill>
              <a:latin typeface="Calibri"/>
              <a:ea typeface="+mn-ea"/>
              <a:cs typeface="+mn-cs"/>
            </a:rPr>
            <a:t>Cuidar que la comunicación entre los diferentes ámbitos del MFC se mantenga fluida, oportuna y eficiente, tanto al interior del Equipo del Sector o Diocesano, como hacia el ECN a través de los Secretarios Nacionales de </a:t>
          </a:r>
          <a:r>
            <a:rPr lang="es-MX" sz="2400" b="1" kern="1200" dirty="0" smtClean="0">
              <a:solidFill>
                <a:srgbClr val="000000"/>
              </a:solidFill>
              <a:latin typeface="Calibri"/>
              <a:ea typeface="+mn-ea"/>
              <a:cs typeface="+mn-cs"/>
            </a:rPr>
            <a:t>Región.</a:t>
          </a:r>
          <a:endParaRPr lang="es-MX" sz="2400" b="1" kern="1200" dirty="0">
            <a:solidFill>
              <a:srgbClr val="000000"/>
            </a:solidFill>
            <a:latin typeface="Calibri"/>
            <a:ea typeface="+mn-ea"/>
            <a:cs typeface="+mn-cs"/>
          </a:endParaRPr>
        </a:p>
      </dsp:txBody>
      <dsp:txXfrm>
        <a:off x="298675" y="2741293"/>
        <a:ext cx="6084678" cy="2183397"/>
      </dsp:txXfrm>
    </dsp:sp>
    <dsp:sp modelId="{22A83C1E-646E-41C8-BCE7-3A84600759B3}">
      <dsp:nvSpPr>
        <dsp:cNvPr id="0" name=""/>
        <dsp:cNvSpPr/>
      </dsp:nvSpPr>
      <dsp:spPr>
        <a:xfrm>
          <a:off x="6841599" y="2756241"/>
          <a:ext cx="4493672" cy="2104087"/>
        </a:xfrm>
        <a:prstGeom prst="rect">
          <a:avLst/>
        </a:prstGeom>
        <a:solidFill>
          <a:sysClr val="window" lastClr="FFFFFF">
            <a:lumMod val="75000"/>
          </a:sys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a:solidFill>
                <a:srgbClr val="000000"/>
              </a:solidFill>
              <a:latin typeface="Calibri"/>
              <a:ea typeface="+mn-ea"/>
              <a:cs typeface="+mn-cs"/>
            </a:rPr>
            <a:t>Atender nuestra función de apoyo a los Presidentes Diocesanos en sus actividades y suplirlo en sus ausencias temporales. </a:t>
          </a:r>
        </a:p>
      </dsp:txBody>
      <dsp:txXfrm>
        <a:off x="6841599" y="2756241"/>
        <a:ext cx="4493672" cy="21040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3FD9BA-A6D3-4EC5-AAA2-79359465FF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a:extLst>
              <a:ext uri="{FF2B5EF4-FFF2-40B4-BE49-F238E27FC236}">
                <a16:creationId xmlns:a16="http://schemas.microsoft.com/office/drawing/2014/main" xmlns="" id="{0A8BB0D5-EBA3-452A-A64F-E358078A3E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a:extLst>
              <a:ext uri="{FF2B5EF4-FFF2-40B4-BE49-F238E27FC236}">
                <a16:creationId xmlns:a16="http://schemas.microsoft.com/office/drawing/2014/main" xmlns="" id="{8F94E969-93DB-422B-9FCD-EE952C02EBE6}"/>
              </a:ext>
            </a:extLst>
          </p:cNvPr>
          <p:cNvSpPr>
            <a:spLocks noGrp="1"/>
          </p:cNvSpPr>
          <p:nvPr>
            <p:ph type="dt" sz="half" idx="10"/>
          </p:nvPr>
        </p:nvSpPr>
        <p:spPr/>
        <p:txBody>
          <a:bodyPr/>
          <a:lstStyle/>
          <a:p>
            <a:fld id="{62BE00F3-35A4-44F4-A7A1-84DECECC171F}" type="datetimeFigureOut">
              <a:rPr lang="es-MX" smtClean="0"/>
              <a:t>08/10/2019</a:t>
            </a:fld>
            <a:endParaRPr lang="es-MX"/>
          </a:p>
        </p:txBody>
      </p:sp>
      <p:sp>
        <p:nvSpPr>
          <p:cNvPr id="5" name="Footer Placeholder 4">
            <a:extLst>
              <a:ext uri="{FF2B5EF4-FFF2-40B4-BE49-F238E27FC236}">
                <a16:creationId xmlns:a16="http://schemas.microsoft.com/office/drawing/2014/main" xmlns="" id="{2B2CEE38-D645-44EE-800E-BFBB7307E840}"/>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xmlns="" id="{11628D01-280D-4602-822E-A0EEB8359CFE}"/>
              </a:ext>
            </a:extLst>
          </p:cNvPr>
          <p:cNvSpPr>
            <a:spLocks noGrp="1"/>
          </p:cNvSpPr>
          <p:nvPr>
            <p:ph type="sldNum" sz="quarter" idx="12"/>
          </p:nvPr>
        </p:nvSpPr>
        <p:spPr/>
        <p:txBody>
          <a:bodyPr/>
          <a:lstStyle/>
          <a:p>
            <a:fld id="{86D3E8D7-1A74-477F-858A-C4FBCC43FC61}" type="slidenum">
              <a:rPr lang="es-MX" smtClean="0"/>
              <a:t>‹Nº›</a:t>
            </a:fld>
            <a:endParaRPr lang="es-MX"/>
          </a:p>
        </p:txBody>
      </p:sp>
    </p:spTree>
    <p:extLst>
      <p:ext uri="{BB962C8B-B14F-4D97-AF65-F5344CB8AC3E}">
        <p14:creationId xmlns:p14="http://schemas.microsoft.com/office/powerpoint/2010/main" val="2052769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9BE56-5C10-4036-9C19-911C2D1AB83C}"/>
              </a:ext>
            </a:extLst>
          </p:cNvPr>
          <p:cNvSpPr>
            <a:spLocks noGrp="1"/>
          </p:cNvSpPr>
          <p:nvPr>
            <p:ph type="title"/>
          </p:nvPr>
        </p:nvSpPr>
        <p:spPr/>
        <p:txBody>
          <a:bodyPr/>
          <a:lstStyle/>
          <a:p>
            <a:r>
              <a:rPr lang="en-US"/>
              <a:t>Click to edit Master title style</a:t>
            </a:r>
            <a:endParaRPr lang="es-MX"/>
          </a:p>
        </p:txBody>
      </p:sp>
      <p:sp>
        <p:nvSpPr>
          <p:cNvPr id="3" name="Vertical Text Placeholder 2">
            <a:extLst>
              <a:ext uri="{FF2B5EF4-FFF2-40B4-BE49-F238E27FC236}">
                <a16:creationId xmlns:a16="http://schemas.microsoft.com/office/drawing/2014/main" xmlns="" id="{ADEF35A1-5DC1-4C43-8367-546D312264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xmlns="" id="{D14F57A5-4837-4462-AD7E-D3E8F08DE4F9}"/>
              </a:ext>
            </a:extLst>
          </p:cNvPr>
          <p:cNvSpPr>
            <a:spLocks noGrp="1"/>
          </p:cNvSpPr>
          <p:nvPr>
            <p:ph type="dt" sz="half" idx="10"/>
          </p:nvPr>
        </p:nvSpPr>
        <p:spPr/>
        <p:txBody>
          <a:bodyPr/>
          <a:lstStyle/>
          <a:p>
            <a:fld id="{62BE00F3-35A4-44F4-A7A1-84DECECC171F}" type="datetimeFigureOut">
              <a:rPr lang="es-MX" smtClean="0"/>
              <a:t>08/10/2019</a:t>
            </a:fld>
            <a:endParaRPr lang="es-MX"/>
          </a:p>
        </p:txBody>
      </p:sp>
      <p:sp>
        <p:nvSpPr>
          <p:cNvPr id="5" name="Footer Placeholder 4">
            <a:extLst>
              <a:ext uri="{FF2B5EF4-FFF2-40B4-BE49-F238E27FC236}">
                <a16:creationId xmlns:a16="http://schemas.microsoft.com/office/drawing/2014/main" xmlns="" id="{0B66F367-B765-414F-884E-436553632EED}"/>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xmlns="" id="{C1D8F76A-05C2-4E78-9FBB-579D902421FA}"/>
              </a:ext>
            </a:extLst>
          </p:cNvPr>
          <p:cNvSpPr>
            <a:spLocks noGrp="1"/>
          </p:cNvSpPr>
          <p:nvPr>
            <p:ph type="sldNum" sz="quarter" idx="12"/>
          </p:nvPr>
        </p:nvSpPr>
        <p:spPr/>
        <p:txBody>
          <a:bodyPr/>
          <a:lstStyle/>
          <a:p>
            <a:fld id="{86D3E8D7-1A74-477F-858A-C4FBCC43FC61}" type="slidenum">
              <a:rPr lang="es-MX" smtClean="0"/>
              <a:t>‹Nº›</a:t>
            </a:fld>
            <a:endParaRPr lang="es-MX"/>
          </a:p>
        </p:txBody>
      </p:sp>
    </p:spTree>
    <p:extLst>
      <p:ext uri="{BB962C8B-B14F-4D97-AF65-F5344CB8AC3E}">
        <p14:creationId xmlns:p14="http://schemas.microsoft.com/office/powerpoint/2010/main" val="2819901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5DC1DB-1147-4152-A9D0-B312BE50F1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a:extLst>
              <a:ext uri="{FF2B5EF4-FFF2-40B4-BE49-F238E27FC236}">
                <a16:creationId xmlns:a16="http://schemas.microsoft.com/office/drawing/2014/main" xmlns="" id="{FFB43289-6ADF-4A21-87BE-4204A20B3B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xmlns="" id="{9A219910-D2D0-4CA5-888C-99E1057047D0}"/>
              </a:ext>
            </a:extLst>
          </p:cNvPr>
          <p:cNvSpPr>
            <a:spLocks noGrp="1"/>
          </p:cNvSpPr>
          <p:nvPr>
            <p:ph type="dt" sz="half" idx="10"/>
          </p:nvPr>
        </p:nvSpPr>
        <p:spPr/>
        <p:txBody>
          <a:bodyPr/>
          <a:lstStyle/>
          <a:p>
            <a:fld id="{62BE00F3-35A4-44F4-A7A1-84DECECC171F}" type="datetimeFigureOut">
              <a:rPr lang="es-MX" smtClean="0"/>
              <a:t>08/10/2019</a:t>
            </a:fld>
            <a:endParaRPr lang="es-MX"/>
          </a:p>
        </p:txBody>
      </p:sp>
      <p:sp>
        <p:nvSpPr>
          <p:cNvPr id="5" name="Footer Placeholder 4">
            <a:extLst>
              <a:ext uri="{FF2B5EF4-FFF2-40B4-BE49-F238E27FC236}">
                <a16:creationId xmlns:a16="http://schemas.microsoft.com/office/drawing/2014/main" xmlns="" id="{9B6E2D15-368E-4218-8734-38D155EBF83C}"/>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xmlns="" id="{33DC8664-DC5E-43C3-9648-310357E90BAA}"/>
              </a:ext>
            </a:extLst>
          </p:cNvPr>
          <p:cNvSpPr>
            <a:spLocks noGrp="1"/>
          </p:cNvSpPr>
          <p:nvPr>
            <p:ph type="sldNum" sz="quarter" idx="12"/>
          </p:nvPr>
        </p:nvSpPr>
        <p:spPr/>
        <p:txBody>
          <a:bodyPr/>
          <a:lstStyle/>
          <a:p>
            <a:fld id="{86D3E8D7-1A74-477F-858A-C4FBCC43FC61}" type="slidenum">
              <a:rPr lang="es-MX" smtClean="0"/>
              <a:t>‹Nº›</a:t>
            </a:fld>
            <a:endParaRPr lang="es-MX"/>
          </a:p>
        </p:txBody>
      </p:sp>
    </p:spTree>
    <p:extLst>
      <p:ext uri="{BB962C8B-B14F-4D97-AF65-F5344CB8AC3E}">
        <p14:creationId xmlns:p14="http://schemas.microsoft.com/office/powerpoint/2010/main" val="336694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9D17CA-A7F7-417E-AE73-44CD48A643CD}"/>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xmlns="" id="{67395E0C-1E9B-48CC-9AA3-C82C31A1CF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xmlns="" id="{88BF6D54-69A9-4642-A233-571745CA9981}"/>
              </a:ext>
            </a:extLst>
          </p:cNvPr>
          <p:cNvSpPr>
            <a:spLocks noGrp="1"/>
          </p:cNvSpPr>
          <p:nvPr>
            <p:ph type="dt" sz="half" idx="10"/>
          </p:nvPr>
        </p:nvSpPr>
        <p:spPr/>
        <p:txBody>
          <a:bodyPr/>
          <a:lstStyle/>
          <a:p>
            <a:fld id="{62BE00F3-35A4-44F4-A7A1-84DECECC171F}" type="datetimeFigureOut">
              <a:rPr lang="es-MX" smtClean="0"/>
              <a:t>08/10/2019</a:t>
            </a:fld>
            <a:endParaRPr lang="es-MX"/>
          </a:p>
        </p:txBody>
      </p:sp>
      <p:sp>
        <p:nvSpPr>
          <p:cNvPr id="5" name="Footer Placeholder 4">
            <a:extLst>
              <a:ext uri="{FF2B5EF4-FFF2-40B4-BE49-F238E27FC236}">
                <a16:creationId xmlns:a16="http://schemas.microsoft.com/office/drawing/2014/main" xmlns="" id="{1A2FE208-CBAC-4AF1-B285-222DCC87D6B0}"/>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xmlns="" id="{3F2BE851-3760-456A-9744-80D27C4BADAC}"/>
              </a:ext>
            </a:extLst>
          </p:cNvPr>
          <p:cNvSpPr>
            <a:spLocks noGrp="1"/>
          </p:cNvSpPr>
          <p:nvPr>
            <p:ph type="sldNum" sz="quarter" idx="12"/>
          </p:nvPr>
        </p:nvSpPr>
        <p:spPr/>
        <p:txBody>
          <a:bodyPr/>
          <a:lstStyle/>
          <a:p>
            <a:fld id="{86D3E8D7-1A74-477F-858A-C4FBCC43FC61}" type="slidenum">
              <a:rPr lang="es-MX" smtClean="0"/>
              <a:t>‹Nº›</a:t>
            </a:fld>
            <a:endParaRPr lang="es-MX"/>
          </a:p>
        </p:txBody>
      </p:sp>
    </p:spTree>
    <p:extLst>
      <p:ext uri="{BB962C8B-B14F-4D97-AF65-F5344CB8AC3E}">
        <p14:creationId xmlns:p14="http://schemas.microsoft.com/office/powerpoint/2010/main" val="45586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FD1D3A-1DDD-4DEE-BE96-1B6012044F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a:extLst>
              <a:ext uri="{FF2B5EF4-FFF2-40B4-BE49-F238E27FC236}">
                <a16:creationId xmlns:a16="http://schemas.microsoft.com/office/drawing/2014/main" xmlns="" id="{444779E7-8080-4CAB-B1AD-71E4DCE347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F51C3A1-CC25-4194-A464-8856B5314F59}"/>
              </a:ext>
            </a:extLst>
          </p:cNvPr>
          <p:cNvSpPr>
            <a:spLocks noGrp="1"/>
          </p:cNvSpPr>
          <p:nvPr>
            <p:ph type="dt" sz="half" idx="10"/>
          </p:nvPr>
        </p:nvSpPr>
        <p:spPr/>
        <p:txBody>
          <a:bodyPr/>
          <a:lstStyle/>
          <a:p>
            <a:fld id="{62BE00F3-35A4-44F4-A7A1-84DECECC171F}" type="datetimeFigureOut">
              <a:rPr lang="es-MX" smtClean="0"/>
              <a:t>08/10/2019</a:t>
            </a:fld>
            <a:endParaRPr lang="es-MX"/>
          </a:p>
        </p:txBody>
      </p:sp>
      <p:sp>
        <p:nvSpPr>
          <p:cNvPr id="5" name="Footer Placeholder 4">
            <a:extLst>
              <a:ext uri="{FF2B5EF4-FFF2-40B4-BE49-F238E27FC236}">
                <a16:creationId xmlns:a16="http://schemas.microsoft.com/office/drawing/2014/main" xmlns="" id="{17F1E839-E2E7-4110-97C6-101030BD60E5}"/>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xmlns="" id="{E7A71453-42BC-4D7D-A032-EC3B6E0924FF}"/>
              </a:ext>
            </a:extLst>
          </p:cNvPr>
          <p:cNvSpPr>
            <a:spLocks noGrp="1"/>
          </p:cNvSpPr>
          <p:nvPr>
            <p:ph type="sldNum" sz="quarter" idx="12"/>
          </p:nvPr>
        </p:nvSpPr>
        <p:spPr/>
        <p:txBody>
          <a:bodyPr/>
          <a:lstStyle/>
          <a:p>
            <a:fld id="{86D3E8D7-1A74-477F-858A-C4FBCC43FC61}" type="slidenum">
              <a:rPr lang="es-MX" smtClean="0"/>
              <a:t>‹Nº›</a:t>
            </a:fld>
            <a:endParaRPr lang="es-MX"/>
          </a:p>
        </p:txBody>
      </p:sp>
    </p:spTree>
    <p:extLst>
      <p:ext uri="{BB962C8B-B14F-4D97-AF65-F5344CB8AC3E}">
        <p14:creationId xmlns:p14="http://schemas.microsoft.com/office/powerpoint/2010/main" val="291388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AF5F88-1477-467C-ABCC-2AE39D529492}"/>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xmlns="" id="{74EBD64B-85BA-420A-8870-1BEC78053C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a:extLst>
              <a:ext uri="{FF2B5EF4-FFF2-40B4-BE49-F238E27FC236}">
                <a16:creationId xmlns:a16="http://schemas.microsoft.com/office/drawing/2014/main" xmlns="" id="{2AADF5A2-9A19-4DFD-98F3-51B545F0C8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a:extLst>
              <a:ext uri="{FF2B5EF4-FFF2-40B4-BE49-F238E27FC236}">
                <a16:creationId xmlns:a16="http://schemas.microsoft.com/office/drawing/2014/main" xmlns="" id="{7A014CFC-5AFE-44D9-9938-57AFB175A8F9}"/>
              </a:ext>
            </a:extLst>
          </p:cNvPr>
          <p:cNvSpPr>
            <a:spLocks noGrp="1"/>
          </p:cNvSpPr>
          <p:nvPr>
            <p:ph type="dt" sz="half" idx="10"/>
          </p:nvPr>
        </p:nvSpPr>
        <p:spPr/>
        <p:txBody>
          <a:bodyPr/>
          <a:lstStyle/>
          <a:p>
            <a:fld id="{62BE00F3-35A4-44F4-A7A1-84DECECC171F}" type="datetimeFigureOut">
              <a:rPr lang="es-MX" smtClean="0"/>
              <a:t>08/10/2019</a:t>
            </a:fld>
            <a:endParaRPr lang="es-MX"/>
          </a:p>
        </p:txBody>
      </p:sp>
      <p:sp>
        <p:nvSpPr>
          <p:cNvPr id="6" name="Footer Placeholder 5">
            <a:extLst>
              <a:ext uri="{FF2B5EF4-FFF2-40B4-BE49-F238E27FC236}">
                <a16:creationId xmlns:a16="http://schemas.microsoft.com/office/drawing/2014/main" xmlns="" id="{5099B304-E78B-4A31-A34A-0BA4120F61B5}"/>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xmlns="" id="{CA41DB5F-74CF-4005-801D-3EB35850B754}"/>
              </a:ext>
            </a:extLst>
          </p:cNvPr>
          <p:cNvSpPr>
            <a:spLocks noGrp="1"/>
          </p:cNvSpPr>
          <p:nvPr>
            <p:ph type="sldNum" sz="quarter" idx="12"/>
          </p:nvPr>
        </p:nvSpPr>
        <p:spPr/>
        <p:txBody>
          <a:bodyPr/>
          <a:lstStyle/>
          <a:p>
            <a:fld id="{86D3E8D7-1A74-477F-858A-C4FBCC43FC61}" type="slidenum">
              <a:rPr lang="es-MX" smtClean="0"/>
              <a:t>‹Nº›</a:t>
            </a:fld>
            <a:endParaRPr lang="es-MX"/>
          </a:p>
        </p:txBody>
      </p:sp>
    </p:spTree>
    <p:extLst>
      <p:ext uri="{BB962C8B-B14F-4D97-AF65-F5344CB8AC3E}">
        <p14:creationId xmlns:p14="http://schemas.microsoft.com/office/powerpoint/2010/main" val="626066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4FB12-C2E3-40BF-A593-D76FB07BC616}"/>
              </a:ext>
            </a:extLst>
          </p:cNvPr>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a:extLst>
              <a:ext uri="{FF2B5EF4-FFF2-40B4-BE49-F238E27FC236}">
                <a16:creationId xmlns:a16="http://schemas.microsoft.com/office/drawing/2014/main" xmlns="" id="{47A3B921-D661-4C16-97A4-603D71747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5F71644-F2C8-4F41-AE59-E3CC4F6AFB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a:extLst>
              <a:ext uri="{FF2B5EF4-FFF2-40B4-BE49-F238E27FC236}">
                <a16:creationId xmlns:a16="http://schemas.microsoft.com/office/drawing/2014/main" xmlns="" id="{B9CA9F11-E3A3-492F-9B87-2DB1A3E92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4A291F-CA9C-4B48-B727-BD8D17777E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a:extLst>
              <a:ext uri="{FF2B5EF4-FFF2-40B4-BE49-F238E27FC236}">
                <a16:creationId xmlns:a16="http://schemas.microsoft.com/office/drawing/2014/main" xmlns="" id="{61CD7D45-122F-4199-85C4-793B5924F1D1}"/>
              </a:ext>
            </a:extLst>
          </p:cNvPr>
          <p:cNvSpPr>
            <a:spLocks noGrp="1"/>
          </p:cNvSpPr>
          <p:nvPr>
            <p:ph type="dt" sz="half" idx="10"/>
          </p:nvPr>
        </p:nvSpPr>
        <p:spPr/>
        <p:txBody>
          <a:bodyPr/>
          <a:lstStyle/>
          <a:p>
            <a:fld id="{62BE00F3-35A4-44F4-A7A1-84DECECC171F}" type="datetimeFigureOut">
              <a:rPr lang="es-MX" smtClean="0"/>
              <a:t>08/10/2019</a:t>
            </a:fld>
            <a:endParaRPr lang="es-MX"/>
          </a:p>
        </p:txBody>
      </p:sp>
      <p:sp>
        <p:nvSpPr>
          <p:cNvPr id="8" name="Footer Placeholder 7">
            <a:extLst>
              <a:ext uri="{FF2B5EF4-FFF2-40B4-BE49-F238E27FC236}">
                <a16:creationId xmlns:a16="http://schemas.microsoft.com/office/drawing/2014/main" xmlns="" id="{8DAEDE53-C6D5-47E9-8BF6-D20585B66C42}"/>
              </a:ext>
            </a:extLst>
          </p:cNvPr>
          <p:cNvSpPr>
            <a:spLocks noGrp="1"/>
          </p:cNvSpPr>
          <p:nvPr>
            <p:ph type="ftr" sz="quarter" idx="11"/>
          </p:nvPr>
        </p:nvSpPr>
        <p:spPr/>
        <p:txBody>
          <a:bodyPr/>
          <a:lstStyle/>
          <a:p>
            <a:endParaRPr lang="es-MX"/>
          </a:p>
        </p:txBody>
      </p:sp>
      <p:sp>
        <p:nvSpPr>
          <p:cNvPr id="9" name="Slide Number Placeholder 8">
            <a:extLst>
              <a:ext uri="{FF2B5EF4-FFF2-40B4-BE49-F238E27FC236}">
                <a16:creationId xmlns:a16="http://schemas.microsoft.com/office/drawing/2014/main" xmlns="" id="{C56061B5-32E5-4864-85C3-E68B37946E86}"/>
              </a:ext>
            </a:extLst>
          </p:cNvPr>
          <p:cNvSpPr>
            <a:spLocks noGrp="1"/>
          </p:cNvSpPr>
          <p:nvPr>
            <p:ph type="sldNum" sz="quarter" idx="12"/>
          </p:nvPr>
        </p:nvSpPr>
        <p:spPr/>
        <p:txBody>
          <a:bodyPr/>
          <a:lstStyle/>
          <a:p>
            <a:fld id="{86D3E8D7-1A74-477F-858A-C4FBCC43FC61}" type="slidenum">
              <a:rPr lang="es-MX" smtClean="0"/>
              <a:t>‹Nº›</a:t>
            </a:fld>
            <a:endParaRPr lang="es-MX"/>
          </a:p>
        </p:txBody>
      </p:sp>
    </p:spTree>
    <p:extLst>
      <p:ext uri="{BB962C8B-B14F-4D97-AF65-F5344CB8AC3E}">
        <p14:creationId xmlns:p14="http://schemas.microsoft.com/office/powerpoint/2010/main" val="192514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ACD772-9573-4865-BFB3-544EB1C50EBF}"/>
              </a:ext>
            </a:extLst>
          </p:cNvPr>
          <p:cNvSpPr>
            <a:spLocks noGrp="1"/>
          </p:cNvSpPr>
          <p:nvPr>
            <p:ph type="title"/>
          </p:nvPr>
        </p:nvSpPr>
        <p:spPr/>
        <p:txBody>
          <a:bodyPr/>
          <a:lstStyle/>
          <a:p>
            <a:r>
              <a:rPr lang="en-US"/>
              <a:t>Click to edit Master title style</a:t>
            </a:r>
            <a:endParaRPr lang="es-MX"/>
          </a:p>
        </p:txBody>
      </p:sp>
      <p:sp>
        <p:nvSpPr>
          <p:cNvPr id="3" name="Date Placeholder 2">
            <a:extLst>
              <a:ext uri="{FF2B5EF4-FFF2-40B4-BE49-F238E27FC236}">
                <a16:creationId xmlns:a16="http://schemas.microsoft.com/office/drawing/2014/main" xmlns="" id="{5EA2F5F7-09CB-47F0-BD49-371A30B49CB5}"/>
              </a:ext>
            </a:extLst>
          </p:cNvPr>
          <p:cNvSpPr>
            <a:spLocks noGrp="1"/>
          </p:cNvSpPr>
          <p:nvPr>
            <p:ph type="dt" sz="half" idx="10"/>
          </p:nvPr>
        </p:nvSpPr>
        <p:spPr/>
        <p:txBody>
          <a:bodyPr/>
          <a:lstStyle/>
          <a:p>
            <a:fld id="{62BE00F3-35A4-44F4-A7A1-84DECECC171F}" type="datetimeFigureOut">
              <a:rPr lang="es-MX" smtClean="0"/>
              <a:t>08/10/2019</a:t>
            </a:fld>
            <a:endParaRPr lang="es-MX"/>
          </a:p>
        </p:txBody>
      </p:sp>
      <p:sp>
        <p:nvSpPr>
          <p:cNvPr id="4" name="Footer Placeholder 3">
            <a:extLst>
              <a:ext uri="{FF2B5EF4-FFF2-40B4-BE49-F238E27FC236}">
                <a16:creationId xmlns:a16="http://schemas.microsoft.com/office/drawing/2014/main" xmlns="" id="{A236F062-4941-45C2-9BE4-E6CF04752340}"/>
              </a:ext>
            </a:extLst>
          </p:cNvPr>
          <p:cNvSpPr>
            <a:spLocks noGrp="1"/>
          </p:cNvSpPr>
          <p:nvPr>
            <p:ph type="ftr" sz="quarter" idx="11"/>
          </p:nvPr>
        </p:nvSpPr>
        <p:spPr/>
        <p:txBody>
          <a:bodyPr/>
          <a:lstStyle/>
          <a:p>
            <a:endParaRPr lang="es-MX"/>
          </a:p>
        </p:txBody>
      </p:sp>
      <p:sp>
        <p:nvSpPr>
          <p:cNvPr id="5" name="Slide Number Placeholder 4">
            <a:extLst>
              <a:ext uri="{FF2B5EF4-FFF2-40B4-BE49-F238E27FC236}">
                <a16:creationId xmlns:a16="http://schemas.microsoft.com/office/drawing/2014/main" xmlns="" id="{5B44506B-28F3-4B5F-BCBF-5A04D3A5A7C3}"/>
              </a:ext>
            </a:extLst>
          </p:cNvPr>
          <p:cNvSpPr>
            <a:spLocks noGrp="1"/>
          </p:cNvSpPr>
          <p:nvPr>
            <p:ph type="sldNum" sz="quarter" idx="12"/>
          </p:nvPr>
        </p:nvSpPr>
        <p:spPr/>
        <p:txBody>
          <a:bodyPr/>
          <a:lstStyle/>
          <a:p>
            <a:fld id="{86D3E8D7-1A74-477F-858A-C4FBCC43FC61}" type="slidenum">
              <a:rPr lang="es-MX" smtClean="0"/>
              <a:t>‹Nº›</a:t>
            </a:fld>
            <a:endParaRPr lang="es-MX"/>
          </a:p>
        </p:txBody>
      </p:sp>
    </p:spTree>
    <p:extLst>
      <p:ext uri="{BB962C8B-B14F-4D97-AF65-F5344CB8AC3E}">
        <p14:creationId xmlns:p14="http://schemas.microsoft.com/office/powerpoint/2010/main" val="138998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8E1BB76-CF5B-4ECB-BA20-CD2B9190E9DC}"/>
              </a:ext>
            </a:extLst>
          </p:cNvPr>
          <p:cNvSpPr>
            <a:spLocks noGrp="1"/>
          </p:cNvSpPr>
          <p:nvPr>
            <p:ph type="dt" sz="half" idx="10"/>
          </p:nvPr>
        </p:nvSpPr>
        <p:spPr/>
        <p:txBody>
          <a:bodyPr/>
          <a:lstStyle/>
          <a:p>
            <a:fld id="{62BE00F3-35A4-44F4-A7A1-84DECECC171F}" type="datetimeFigureOut">
              <a:rPr lang="es-MX" smtClean="0"/>
              <a:t>08/10/2019</a:t>
            </a:fld>
            <a:endParaRPr lang="es-MX"/>
          </a:p>
        </p:txBody>
      </p:sp>
      <p:sp>
        <p:nvSpPr>
          <p:cNvPr id="3" name="Footer Placeholder 2">
            <a:extLst>
              <a:ext uri="{FF2B5EF4-FFF2-40B4-BE49-F238E27FC236}">
                <a16:creationId xmlns:a16="http://schemas.microsoft.com/office/drawing/2014/main" xmlns="" id="{5A638116-11F8-4E3A-8CD5-A51BD2FF3FC7}"/>
              </a:ext>
            </a:extLst>
          </p:cNvPr>
          <p:cNvSpPr>
            <a:spLocks noGrp="1"/>
          </p:cNvSpPr>
          <p:nvPr>
            <p:ph type="ftr" sz="quarter" idx="11"/>
          </p:nvPr>
        </p:nvSpPr>
        <p:spPr/>
        <p:txBody>
          <a:bodyPr/>
          <a:lstStyle/>
          <a:p>
            <a:endParaRPr lang="es-MX"/>
          </a:p>
        </p:txBody>
      </p:sp>
      <p:sp>
        <p:nvSpPr>
          <p:cNvPr id="4" name="Slide Number Placeholder 3">
            <a:extLst>
              <a:ext uri="{FF2B5EF4-FFF2-40B4-BE49-F238E27FC236}">
                <a16:creationId xmlns:a16="http://schemas.microsoft.com/office/drawing/2014/main" xmlns="" id="{039FE952-DC53-4F95-A2E4-BB21EB762C97}"/>
              </a:ext>
            </a:extLst>
          </p:cNvPr>
          <p:cNvSpPr>
            <a:spLocks noGrp="1"/>
          </p:cNvSpPr>
          <p:nvPr>
            <p:ph type="sldNum" sz="quarter" idx="12"/>
          </p:nvPr>
        </p:nvSpPr>
        <p:spPr/>
        <p:txBody>
          <a:bodyPr/>
          <a:lstStyle/>
          <a:p>
            <a:fld id="{86D3E8D7-1A74-477F-858A-C4FBCC43FC61}" type="slidenum">
              <a:rPr lang="es-MX" smtClean="0"/>
              <a:t>‹Nº›</a:t>
            </a:fld>
            <a:endParaRPr lang="es-MX"/>
          </a:p>
        </p:txBody>
      </p:sp>
    </p:spTree>
    <p:extLst>
      <p:ext uri="{BB962C8B-B14F-4D97-AF65-F5344CB8AC3E}">
        <p14:creationId xmlns:p14="http://schemas.microsoft.com/office/powerpoint/2010/main" val="534561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EEF7A3-E7A2-47D3-ABB7-D372CEC4D0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a:extLst>
              <a:ext uri="{FF2B5EF4-FFF2-40B4-BE49-F238E27FC236}">
                <a16:creationId xmlns:a16="http://schemas.microsoft.com/office/drawing/2014/main" xmlns="" id="{3DE7EB32-12FC-4428-AC00-460F22BAC9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a:extLst>
              <a:ext uri="{FF2B5EF4-FFF2-40B4-BE49-F238E27FC236}">
                <a16:creationId xmlns:a16="http://schemas.microsoft.com/office/drawing/2014/main" xmlns="" id="{67ABCDC0-BF88-4339-8A67-E7B8EFF99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8D6D776-73BA-412E-B76D-4B9326799D3C}"/>
              </a:ext>
            </a:extLst>
          </p:cNvPr>
          <p:cNvSpPr>
            <a:spLocks noGrp="1"/>
          </p:cNvSpPr>
          <p:nvPr>
            <p:ph type="dt" sz="half" idx="10"/>
          </p:nvPr>
        </p:nvSpPr>
        <p:spPr/>
        <p:txBody>
          <a:bodyPr/>
          <a:lstStyle/>
          <a:p>
            <a:fld id="{62BE00F3-35A4-44F4-A7A1-84DECECC171F}" type="datetimeFigureOut">
              <a:rPr lang="es-MX" smtClean="0"/>
              <a:t>08/10/2019</a:t>
            </a:fld>
            <a:endParaRPr lang="es-MX"/>
          </a:p>
        </p:txBody>
      </p:sp>
      <p:sp>
        <p:nvSpPr>
          <p:cNvPr id="6" name="Footer Placeholder 5">
            <a:extLst>
              <a:ext uri="{FF2B5EF4-FFF2-40B4-BE49-F238E27FC236}">
                <a16:creationId xmlns:a16="http://schemas.microsoft.com/office/drawing/2014/main" xmlns="" id="{39B16569-93BE-4B23-9415-F85A24C9643C}"/>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xmlns="" id="{61DEBC23-5854-4377-9CE0-372341B86F2C}"/>
              </a:ext>
            </a:extLst>
          </p:cNvPr>
          <p:cNvSpPr>
            <a:spLocks noGrp="1"/>
          </p:cNvSpPr>
          <p:nvPr>
            <p:ph type="sldNum" sz="quarter" idx="12"/>
          </p:nvPr>
        </p:nvSpPr>
        <p:spPr/>
        <p:txBody>
          <a:bodyPr/>
          <a:lstStyle/>
          <a:p>
            <a:fld id="{86D3E8D7-1A74-477F-858A-C4FBCC43FC61}" type="slidenum">
              <a:rPr lang="es-MX" smtClean="0"/>
              <a:t>‹Nº›</a:t>
            </a:fld>
            <a:endParaRPr lang="es-MX"/>
          </a:p>
        </p:txBody>
      </p:sp>
    </p:spTree>
    <p:extLst>
      <p:ext uri="{BB962C8B-B14F-4D97-AF65-F5344CB8AC3E}">
        <p14:creationId xmlns:p14="http://schemas.microsoft.com/office/powerpoint/2010/main" val="94328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670A7-4C17-4059-9792-F061E6A252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a:extLst>
              <a:ext uri="{FF2B5EF4-FFF2-40B4-BE49-F238E27FC236}">
                <a16:creationId xmlns:a16="http://schemas.microsoft.com/office/drawing/2014/main" xmlns="" id="{D863F697-81E0-4122-9A93-6817C0043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a:extLst>
              <a:ext uri="{FF2B5EF4-FFF2-40B4-BE49-F238E27FC236}">
                <a16:creationId xmlns:a16="http://schemas.microsoft.com/office/drawing/2014/main" xmlns="" id="{68FD60AE-5B5E-4EE1-BF92-1E69C6214F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68C8250-FDAE-4D2B-9A96-808E1BB9DDF0}"/>
              </a:ext>
            </a:extLst>
          </p:cNvPr>
          <p:cNvSpPr>
            <a:spLocks noGrp="1"/>
          </p:cNvSpPr>
          <p:nvPr>
            <p:ph type="dt" sz="half" idx="10"/>
          </p:nvPr>
        </p:nvSpPr>
        <p:spPr/>
        <p:txBody>
          <a:bodyPr/>
          <a:lstStyle/>
          <a:p>
            <a:fld id="{62BE00F3-35A4-44F4-A7A1-84DECECC171F}" type="datetimeFigureOut">
              <a:rPr lang="es-MX" smtClean="0"/>
              <a:t>08/10/2019</a:t>
            </a:fld>
            <a:endParaRPr lang="es-MX"/>
          </a:p>
        </p:txBody>
      </p:sp>
      <p:sp>
        <p:nvSpPr>
          <p:cNvPr id="6" name="Footer Placeholder 5">
            <a:extLst>
              <a:ext uri="{FF2B5EF4-FFF2-40B4-BE49-F238E27FC236}">
                <a16:creationId xmlns:a16="http://schemas.microsoft.com/office/drawing/2014/main" xmlns="" id="{36E7AA68-1156-4ECB-A020-BCD25AF7BA6E}"/>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xmlns="" id="{7632A55A-0E6F-4053-B8CC-61A9AFB30F23}"/>
              </a:ext>
            </a:extLst>
          </p:cNvPr>
          <p:cNvSpPr>
            <a:spLocks noGrp="1"/>
          </p:cNvSpPr>
          <p:nvPr>
            <p:ph type="sldNum" sz="quarter" idx="12"/>
          </p:nvPr>
        </p:nvSpPr>
        <p:spPr/>
        <p:txBody>
          <a:bodyPr/>
          <a:lstStyle/>
          <a:p>
            <a:fld id="{86D3E8D7-1A74-477F-858A-C4FBCC43FC61}" type="slidenum">
              <a:rPr lang="es-MX" smtClean="0"/>
              <a:t>‹Nº›</a:t>
            </a:fld>
            <a:endParaRPr lang="es-MX"/>
          </a:p>
        </p:txBody>
      </p:sp>
    </p:spTree>
    <p:extLst>
      <p:ext uri="{BB962C8B-B14F-4D97-AF65-F5344CB8AC3E}">
        <p14:creationId xmlns:p14="http://schemas.microsoft.com/office/powerpoint/2010/main" val="483357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574FB00-17ED-45EF-A194-C1A54D5042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a:extLst>
              <a:ext uri="{FF2B5EF4-FFF2-40B4-BE49-F238E27FC236}">
                <a16:creationId xmlns:a16="http://schemas.microsoft.com/office/drawing/2014/main" xmlns="" id="{A3523DC6-394A-4BE0-A484-89E9A85A2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xmlns="" id="{FE1F7770-2F7D-46A8-B514-F37A8820CE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E00F3-35A4-44F4-A7A1-84DECECC171F}" type="datetimeFigureOut">
              <a:rPr lang="es-MX" smtClean="0"/>
              <a:t>08/10/2019</a:t>
            </a:fld>
            <a:endParaRPr lang="es-MX"/>
          </a:p>
        </p:txBody>
      </p:sp>
      <p:sp>
        <p:nvSpPr>
          <p:cNvPr id="5" name="Footer Placeholder 4">
            <a:extLst>
              <a:ext uri="{FF2B5EF4-FFF2-40B4-BE49-F238E27FC236}">
                <a16:creationId xmlns:a16="http://schemas.microsoft.com/office/drawing/2014/main" xmlns="" id="{5E3313F0-582D-411A-BB92-FE77F7C706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a:extLst>
              <a:ext uri="{FF2B5EF4-FFF2-40B4-BE49-F238E27FC236}">
                <a16:creationId xmlns:a16="http://schemas.microsoft.com/office/drawing/2014/main" xmlns="" id="{D92B4EF4-8D32-4BFC-99F0-BDE48AB819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3E8D7-1A74-477F-858A-C4FBCC43FC61}" type="slidenum">
              <a:rPr lang="es-MX" smtClean="0"/>
              <a:t>‹Nº›</a:t>
            </a:fld>
            <a:endParaRPr lang="es-MX"/>
          </a:p>
        </p:txBody>
      </p:sp>
    </p:spTree>
    <p:extLst>
      <p:ext uri="{BB962C8B-B14F-4D97-AF65-F5344CB8AC3E}">
        <p14:creationId xmlns:p14="http://schemas.microsoft.com/office/powerpoint/2010/main" val="115896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bing.com/images/search?q=imagen+logrando+objetivo&amp;id=10865A578F72D133FB952985EC8D0EB8CE33577D&amp;FORM=IQFRBA"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E16121A-B549-47AF-AE27-363707B55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xmlns="" id="{05A2B608-A61C-4D19-ACAE-9ACA9782331C}"/>
              </a:ext>
            </a:extLst>
          </p:cNvPr>
          <p:cNvSpPr>
            <a:spLocks noGrp="1"/>
          </p:cNvSpPr>
          <p:nvPr>
            <p:ph type="subTitle" idx="1"/>
          </p:nvPr>
        </p:nvSpPr>
        <p:spPr>
          <a:xfrm>
            <a:off x="2859206" y="3784224"/>
            <a:ext cx="6400800" cy="1752600"/>
          </a:xfrm>
        </p:spPr>
        <p:txBody>
          <a:bodyPr>
            <a:normAutofit/>
          </a:bodyPr>
          <a:lstStyle/>
          <a:p>
            <a:r>
              <a:rPr lang="en-US" b="1" dirty="0" smtClean="0">
                <a:effectLst>
                  <a:outerShdw blurRad="38100" dist="38100" dir="2700000" algn="tl">
                    <a:srgbClr val="000000">
                      <a:alpha val="43137"/>
                    </a:srgbClr>
                  </a:outerShdw>
                </a:effectLst>
                <a:latin typeface="Century Gothic"/>
                <a:cs typeface="Century Gothic"/>
              </a:rPr>
              <a:t>1ra. REUNIÓN BLOQUE</a:t>
            </a:r>
          </a:p>
          <a:p>
            <a:r>
              <a:rPr lang="en-US" b="1" dirty="0" smtClean="0">
                <a:effectLst>
                  <a:outerShdw blurRad="38100" dist="38100" dir="2700000" algn="tl">
                    <a:srgbClr val="000000">
                      <a:alpha val="43137"/>
                    </a:srgbClr>
                  </a:outerShdw>
                </a:effectLst>
                <a:latin typeface="Century Gothic"/>
                <a:cs typeface="Century Gothic"/>
              </a:rPr>
              <a:t>12 Y 13 Octubre 2019 </a:t>
            </a:r>
            <a:endParaRPr lang="en-US" b="1" dirty="0">
              <a:effectLst>
                <a:outerShdw blurRad="38100" dist="38100" dir="2700000" algn="tl">
                  <a:srgbClr val="000000">
                    <a:alpha val="43137"/>
                  </a:srgbClr>
                </a:outerShdw>
              </a:effectLst>
              <a:latin typeface="Century Gothic"/>
              <a:cs typeface="Century Gothic"/>
            </a:endParaRPr>
          </a:p>
        </p:txBody>
      </p:sp>
      <p:pic>
        <p:nvPicPr>
          <p:cNvPr id="13" name="Picture 12" descr="LOGO EQUIPO ENTRANTE  2019.png">
            <a:extLst>
              <a:ext uri="{FF2B5EF4-FFF2-40B4-BE49-F238E27FC236}">
                <a16:creationId xmlns:a16="http://schemas.microsoft.com/office/drawing/2014/main" xmlns="" id="{36FB24F3-A80C-46E3-805C-FE8EA256B9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22"/>
          <a:stretch/>
        </p:blipFill>
        <p:spPr>
          <a:xfrm>
            <a:off x="8500961" y="2319404"/>
            <a:ext cx="2584433" cy="2666382"/>
          </a:xfrm>
          <a:prstGeom prst="rect">
            <a:avLst/>
          </a:prstGeom>
        </p:spPr>
      </p:pic>
      <p:pic>
        <p:nvPicPr>
          <p:cNvPr id="14" name="Picture 13" descr="1logomfc.png">
            <a:extLst>
              <a:ext uri="{FF2B5EF4-FFF2-40B4-BE49-F238E27FC236}">
                <a16:creationId xmlns:a16="http://schemas.microsoft.com/office/drawing/2014/main" xmlns="" id="{0201F5CF-5630-47D8-9D17-57E7CE754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6618" y="1848762"/>
            <a:ext cx="1903922" cy="3332424"/>
          </a:xfrm>
          <a:prstGeom prst="rect">
            <a:avLst/>
          </a:prstGeom>
        </p:spPr>
      </p:pic>
      <p:sp>
        <p:nvSpPr>
          <p:cNvPr id="15" name="TextBox 14">
            <a:extLst>
              <a:ext uri="{FF2B5EF4-FFF2-40B4-BE49-F238E27FC236}">
                <a16:creationId xmlns:a16="http://schemas.microsoft.com/office/drawing/2014/main" xmlns="" id="{7D216FE0-38E1-4593-B005-7983EC84EA70}"/>
              </a:ext>
            </a:extLst>
          </p:cNvPr>
          <p:cNvSpPr txBox="1"/>
          <p:nvPr/>
        </p:nvSpPr>
        <p:spPr>
          <a:xfrm>
            <a:off x="874427" y="6418872"/>
            <a:ext cx="10370357" cy="369332"/>
          </a:xfrm>
          <a:prstGeom prst="rect">
            <a:avLst/>
          </a:prstGeom>
          <a:noFill/>
        </p:spPr>
        <p:txBody>
          <a:bodyPr wrap="square" rtlCol="0">
            <a:spAutoFit/>
          </a:bodyPr>
          <a:lstStyle/>
          <a:p>
            <a:pPr algn="ctr"/>
            <a:r>
              <a:rPr lang="es-ES_tradnl" i="1" spc="300"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a:t>
            </a:r>
            <a:r>
              <a:rPr lang="es-ES_tradnl" i="1" spc="300" dirty="0" smtClean="0">
                <a:solidFill>
                  <a:schemeClr val="bg1"/>
                </a:solidFill>
                <a:effectLst>
                  <a:outerShdw blurRad="50800" dist="38100" dir="2700000" algn="tl" rotWithShape="0">
                    <a:prstClr val="black">
                      <a:alpha val="40000"/>
                    </a:prstClr>
                  </a:outerShdw>
                </a:effectLst>
                <a:latin typeface="Century Gothic"/>
                <a:cs typeface="Century Gothic"/>
              </a:rPr>
              <a:t>Dios</a:t>
            </a:r>
            <a:r>
              <a:rPr lang="es-ES_tradnl" i="1" spc="300" dirty="0">
                <a:solidFill>
                  <a:schemeClr val="bg1"/>
                </a:solidFill>
                <a:effectLst>
                  <a:outerShdw blurRad="50800" dist="38100" dir="2700000" algn="tl" rotWithShape="0">
                    <a:prstClr val="black">
                      <a:alpha val="40000"/>
                    </a:prstClr>
                  </a:outerShdw>
                </a:effectLst>
                <a:latin typeface="Century Gothic"/>
                <a:cs typeface="Century Gothic"/>
              </a:rPr>
              <a:t>, testimonio vivo de santidad"</a:t>
            </a:r>
            <a:endParaRPr lang="en-US" i="1" spc="300"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16" name="TextBox 15">
            <a:extLst>
              <a:ext uri="{FF2B5EF4-FFF2-40B4-BE49-F238E27FC236}">
                <a16:creationId xmlns:a16="http://schemas.microsoft.com/office/drawing/2014/main" xmlns="" id="{9AED8FB6-5445-4986-9557-CC327502AA90}"/>
              </a:ext>
            </a:extLst>
          </p:cNvPr>
          <p:cNvSpPr txBox="1"/>
          <p:nvPr/>
        </p:nvSpPr>
        <p:spPr>
          <a:xfrm>
            <a:off x="8270543" y="116876"/>
            <a:ext cx="3699785" cy="584775"/>
          </a:xfrm>
          <a:prstGeom prst="rect">
            <a:avLst/>
          </a:prstGeom>
          <a:noFill/>
        </p:spPr>
        <p:txBody>
          <a:bodyPr wrap="square" rtlCol="0">
            <a:spAutoFit/>
          </a:bodyPr>
          <a:lstStyle/>
          <a:p>
            <a:pPr algn="r"/>
            <a:r>
              <a:rPr lang="es-ES_tradnl" sz="1600" i="1" dirty="0">
                <a:solidFill>
                  <a:schemeClr val="bg1"/>
                </a:solidFill>
                <a:latin typeface="Century Gothic"/>
                <a:cs typeface="Century Gothic"/>
              </a:rPr>
              <a:t>Equipo Coordinador </a:t>
            </a:r>
            <a:r>
              <a:rPr lang="es-ES_tradnl" sz="1600" i="1" dirty="0" smtClean="0">
                <a:solidFill>
                  <a:schemeClr val="bg1"/>
                </a:solidFill>
                <a:latin typeface="Century Gothic"/>
                <a:cs typeface="Century Gothic"/>
              </a:rPr>
              <a:t>Nacional</a:t>
            </a:r>
          </a:p>
          <a:p>
            <a:pPr algn="r"/>
            <a:r>
              <a:rPr lang="es-ES_tradnl" sz="1600" i="1" dirty="0" smtClean="0">
                <a:solidFill>
                  <a:schemeClr val="bg1"/>
                </a:solidFill>
                <a:latin typeface="Century Gothic"/>
                <a:cs typeface="Century Gothic"/>
              </a:rPr>
              <a:t>2019-2022</a:t>
            </a:r>
            <a:endParaRPr lang="en-US" sz="1600" i="1" dirty="0">
              <a:solidFill>
                <a:schemeClr val="bg1"/>
              </a:solidFill>
              <a:latin typeface="Century Gothic"/>
              <a:cs typeface="Century Gothic"/>
            </a:endParaRPr>
          </a:p>
        </p:txBody>
      </p:sp>
      <p:sp>
        <p:nvSpPr>
          <p:cNvPr id="17" name="TextBox 16">
            <a:extLst>
              <a:ext uri="{FF2B5EF4-FFF2-40B4-BE49-F238E27FC236}">
                <a16:creationId xmlns:a16="http://schemas.microsoft.com/office/drawing/2014/main" xmlns="" id="{747EE3DF-8D25-42E5-89C7-2483BDB144FA}"/>
              </a:ext>
            </a:extLst>
          </p:cNvPr>
          <p:cNvSpPr txBox="1"/>
          <p:nvPr/>
        </p:nvSpPr>
        <p:spPr>
          <a:xfrm>
            <a:off x="116426" y="320884"/>
            <a:ext cx="3152988" cy="338554"/>
          </a:xfrm>
          <a:prstGeom prst="rect">
            <a:avLst/>
          </a:prstGeom>
          <a:noFill/>
        </p:spPr>
        <p:txBody>
          <a:bodyPr wrap="square" rtlCol="0">
            <a:spAutoFit/>
          </a:bodyPr>
          <a:lstStyle/>
          <a:p>
            <a:pPr algn="r"/>
            <a:r>
              <a:rPr lang="es-ES_tradnl" sz="1600" b="1" dirty="0">
                <a:solidFill>
                  <a:schemeClr val="bg1"/>
                </a:solidFill>
                <a:effectLst>
                  <a:outerShdw blurRad="50800" dist="38100" dir="2700000" algn="tl" rotWithShape="0">
                    <a:prstClr val="black">
                      <a:alpha val="40000"/>
                    </a:prstClr>
                  </a:outerShdw>
                </a:effectLst>
                <a:latin typeface="Century Gothic"/>
                <a:cs typeface="Century Gothic"/>
              </a:rPr>
              <a:t>Movimiento</a:t>
            </a:r>
            <a:r>
              <a:rPr lang="es-ES_tradnl" sz="1600" b="1" dirty="0">
                <a:solidFill>
                  <a:schemeClr val="bg1"/>
                </a:solidFill>
                <a:latin typeface="Century Gothic"/>
                <a:cs typeface="Century Gothic"/>
              </a:rPr>
              <a:t> Familiar Cristiano</a:t>
            </a:r>
            <a:endParaRPr lang="en-US" sz="1600" b="1" dirty="0">
              <a:solidFill>
                <a:schemeClr val="bg1"/>
              </a:solidFill>
              <a:latin typeface="Century Gothic"/>
              <a:cs typeface="Century Gothic"/>
            </a:endParaRPr>
          </a:p>
        </p:txBody>
      </p:sp>
      <p:sp>
        <p:nvSpPr>
          <p:cNvPr id="2" name="1 Título"/>
          <p:cNvSpPr>
            <a:spLocks noGrp="1"/>
          </p:cNvSpPr>
          <p:nvPr>
            <p:ph type="ctrTitle"/>
          </p:nvPr>
        </p:nvSpPr>
        <p:spPr>
          <a:xfrm>
            <a:off x="1515496" y="945094"/>
            <a:ext cx="9144000" cy="2387600"/>
          </a:xfrm>
        </p:spPr>
        <p:txBody>
          <a:bodyPr>
            <a:normAutofit/>
          </a:bodyPr>
          <a:lstStyle/>
          <a:p>
            <a:r>
              <a:rPr lang="es-MX" sz="4000" b="1" dirty="0" smtClean="0">
                <a:solidFill>
                  <a:srgbClr val="002060"/>
                </a:solidFill>
                <a:effectLst>
                  <a:outerShdw blurRad="38100" dist="38100" dir="2700000" algn="tl">
                    <a:srgbClr val="000000">
                      <a:alpha val="43137"/>
                    </a:srgbClr>
                  </a:outerShdw>
                </a:effectLst>
                <a:latin typeface="Cambria" pitchFamily="18" charset="0"/>
                <a:ea typeface="Cambria" pitchFamily="18" charset="0"/>
              </a:rPr>
              <a:t>SER Y HACER </a:t>
            </a:r>
            <a:br>
              <a:rPr lang="es-MX" sz="4000" b="1" dirty="0" smtClean="0">
                <a:solidFill>
                  <a:srgbClr val="002060"/>
                </a:solidFill>
                <a:effectLst>
                  <a:outerShdw blurRad="38100" dist="38100" dir="2700000" algn="tl">
                    <a:srgbClr val="000000">
                      <a:alpha val="43137"/>
                    </a:srgbClr>
                  </a:outerShdw>
                </a:effectLst>
                <a:latin typeface="Cambria" pitchFamily="18" charset="0"/>
                <a:ea typeface="Cambria" pitchFamily="18" charset="0"/>
              </a:rPr>
            </a:br>
            <a:r>
              <a:rPr lang="es-MX" sz="4000" b="1" dirty="0">
                <a:solidFill>
                  <a:srgbClr val="002060"/>
                </a:solidFill>
                <a:effectLst>
                  <a:outerShdw blurRad="38100" dist="38100" dir="2700000" algn="tl">
                    <a:srgbClr val="000000">
                      <a:alpha val="43137"/>
                    </a:srgbClr>
                  </a:outerShdw>
                </a:effectLst>
                <a:latin typeface="Cambria" pitchFamily="18" charset="0"/>
                <a:ea typeface="Cambria" pitchFamily="18" charset="0"/>
              </a:rPr>
              <a:t>Á</a:t>
            </a:r>
            <a:r>
              <a:rPr lang="es-MX" sz="4000" b="1" dirty="0" smtClean="0">
                <a:solidFill>
                  <a:srgbClr val="002060"/>
                </a:solidFill>
                <a:effectLst>
                  <a:outerShdw blurRad="38100" dist="38100" dir="2700000" algn="tl">
                    <a:srgbClr val="000000">
                      <a:alpha val="43137"/>
                    </a:srgbClr>
                  </a:outerShdw>
                </a:effectLst>
                <a:latin typeface="Cambria" pitchFamily="18" charset="0"/>
                <a:ea typeface="Cambria" pitchFamily="18" charset="0"/>
              </a:rPr>
              <a:t>REA IV DIOCESANA</a:t>
            </a:r>
            <a:endParaRPr lang="es-MX" sz="4000" b="1" dirty="0">
              <a:solidFill>
                <a:srgbClr val="002060"/>
              </a:solidFill>
              <a:effectLst>
                <a:outerShdw blurRad="38100" dist="38100" dir="2700000" algn="tl">
                  <a:srgbClr val="000000">
                    <a:alpha val="43137"/>
                  </a:srgbClr>
                </a:outerShdw>
              </a:effectLst>
              <a:latin typeface="Cambria" pitchFamily="18" charset="0"/>
              <a:ea typeface="Cambria" pitchFamily="18" charset="0"/>
            </a:endParaRPr>
          </a:p>
        </p:txBody>
      </p:sp>
    </p:spTree>
    <p:extLst>
      <p:ext uri="{BB962C8B-B14F-4D97-AF65-F5344CB8AC3E}">
        <p14:creationId xmlns:p14="http://schemas.microsoft.com/office/powerpoint/2010/main" val="396138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pic>
        <p:nvPicPr>
          <p:cNvPr id="4" name="Imagen 3"/>
          <p:cNvPicPr>
            <a:picLocks noChangeAspect="1"/>
          </p:cNvPicPr>
          <p:nvPr/>
        </p:nvPicPr>
        <p:blipFill>
          <a:blip r:embed="rId3"/>
          <a:stretch>
            <a:fillRect/>
          </a:stretch>
        </p:blipFill>
        <p:spPr>
          <a:xfrm>
            <a:off x="7229260" y="1373240"/>
            <a:ext cx="4800198" cy="2869998"/>
          </a:xfrm>
          <a:prstGeom prst="rect">
            <a:avLst/>
          </a:prstGeom>
          <a:solidFill>
            <a:schemeClr val="accent1">
              <a:lumMod val="40000"/>
              <a:lumOff val="60000"/>
            </a:schemeClr>
          </a:solidFill>
        </p:spPr>
      </p:pic>
      <p:pic>
        <p:nvPicPr>
          <p:cNvPr id="5" name="Imagen 4"/>
          <p:cNvPicPr>
            <a:picLocks noChangeAspect="1"/>
          </p:cNvPicPr>
          <p:nvPr/>
        </p:nvPicPr>
        <p:blipFill>
          <a:blip r:embed="rId4"/>
          <a:stretch>
            <a:fillRect/>
          </a:stretch>
        </p:blipFill>
        <p:spPr>
          <a:xfrm>
            <a:off x="453950" y="3724761"/>
            <a:ext cx="6572058" cy="1042506"/>
          </a:xfrm>
          <a:prstGeom prst="rect">
            <a:avLst/>
          </a:prstGeom>
          <a:solidFill>
            <a:srgbClr val="AA5640"/>
          </a:solidFill>
        </p:spPr>
      </p:pic>
      <p:pic>
        <p:nvPicPr>
          <p:cNvPr id="6" name="Imagen 5"/>
          <p:cNvPicPr>
            <a:picLocks noChangeAspect="1"/>
          </p:cNvPicPr>
          <p:nvPr/>
        </p:nvPicPr>
        <p:blipFill>
          <a:blip r:embed="rId5"/>
          <a:stretch>
            <a:fillRect/>
          </a:stretch>
        </p:blipFill>
        <p:spPr>
          <a:xfrm>
            <a:off x="2974695" y="4854748"/>
            <a:ext cx="6572058" cy="1316850"/>
          </a:xfrm>
          <a:prstGeom prst="rect">
            <a:avLst/>
          </a:prstGeom>
          <a:solidFill>
            <a:srgbClr val="00B0F0"/>
          </a:solidFill>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079" y="1283615"/>
            <a:ext cx="3944203" cy="2305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8457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187896" y="1013254"/>
            <a:ext cx="10058400" cy="4295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600" b="1" dirty="0" smtClean="0">
                <a:solidFill>
                  <a:schemeClr val="bg1"/>
                </a:solidFill>
                <a:latin typeface="+mn-lt"/>
              </a:rPr>
              <a:t>VALORES QUE PROMUEVE Y TRANSMITE ÁREA IV</a:t>
            </a:r>
            <a:br>
              <a:rPr lang="es-MX" sz="3600" b="1" dirty="0" smtClean="0">
                <a:solidFill>
                  <a:schemeClr val="bg1"/>
                </a:solidFill>
                <a:latin typeface="+mn-lt"/>
              </a:rPr>
            </a:br>
            <a:endParaRPr lang="es-MX" sz="3600" b="1" dirty="0">
              <a:solidFill>
                <a:schemeClr val="bg1"/>
              </a:solidFill>
              <a:latin typeface="+mn-lt"/>
            </a:endParaRPr>
          </a:p>
        </p:txBody>
      </p:sp>
      <p:sp>
        <p:nvSpPr>
          <p:cNvPr id="5" name="CuadroTexto 4"/>
          <p:cNvSpPr txBox="1"/>
          <p:nvPr/>
        </p:nvSpPr>
        <p:spPr>
          <a:xfrm>
            <a:off x="469242" y="1575835"/>
            <a:ext cx="5858774" cy="4247317"/>
          </a:xfrm>
          <a:prstGeom prst="rect">
            <a:avLst/>
          </a:prstGeom>
          <a:noFill/>
        </p:spPr>
        <p:txBody>
          <a:bodyPr wrap="square" rtlCol="0">
            <a:spAutoFit/>
          </a:bodyPr>
          <a:lstStyle/>
          <a:p>
            <a:pPr algn="ctr"/>
            <a:r>
              <a:rPr lang="es-MX" sz="2800" b="1" dirty="0">
                <a:solidFill>
                  <a:srgbClr val="002060"/>
                </a:solidFill>
              </a:rPr>
              <a:t>LA CONVIVENCIA ARMÓNICA</a:t>
            </a:r>
          </a:p>
          <a:p>
            <a:pPr algn="just"/>
            <a:r>
              <a:rPr lang="es-MX" sz="2800" b="1" dirty="0"/>
              <a:t>Todas la organizaciones humanas, para lograr los fines para los que fueron creadas,  requieren que quienes la integran se desenvuelvan en un ambiente de armonía y tranquilidad. Es fundamental que los equipos diocesanos y de sector, vivan este valor permanentemente.</a:t>
            </a:r>
          </a:p>
          <a:p>
            <a:endParaRPr lang="es-MX"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580" y="2038350"/>
            <a:ext cx="5381051" cy="305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725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864973" y="1067356"/>
            <a:ext cx="10290707" cy="53954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2800" b="1" dirty="0" smtClean="0">
                <a:solidFill>
                  <a:srgbClr val="002060"/>
                </a:solidFill>
              </a:rPr>
              <a:t>EL RESPETO A LA DIGNIDAD DE NUESTROS COMPAÑEROS</a:t>
            </a:r>
          </a:p>
          <a:p>
            <a:pPr algn="just"/>
            <a:r>
              <a:rPr lang="es-MX" sz="2800" dirty="0" smtClean="0"/>
              <a:t>No podemos pensar que un equipo funcione adecuada y eficazmente, si no existe respeto entre sus miembros. Recordemos nuestro temario del CBF, en los que se nos señala que  todas las personas tienen una dignidad propia por su carácter de hijo de Dios.</a:t>
            </a:r>
          </a:p>
          <a:p>
            <a:endParaRPr lang="es-MX" sz="2800" dirty="0" smtClean="0"/>
          </a:p>
          <a:p>
            <a:endParaRPr lang="es-MX" sz="2800" dirty="0" smtClean="0"/>
          </a:p>
          <a:p>
            <a:r>
              <a:rPr lang="es-MX" sz="2800" b="1" dirty="0" smtClean="0">
                <a:solidFill>
                  <a:srgbClr val="002060"/>
                </a:solidFill>
              </a:rPr>
              <a:t>LA CONFIANZA</a:t>
            </a:r>
          </a:p>
          <a:p>
            <a:pPr algn="just"/>
            <a:r>
              <a:rPr lang="es-MX" sz="2800" dirty="0" smtClean="0"/>
              <a:t>Es importante que entre los miembros del MFC exista éste valor , consistente en tener fe en nuestros compañeros, es decir, esperar de ellos siempre lo mejor, como ayuda, consejo, solidaridad.</a:t>
            </a:r>
          </a:p>
          <a:p>
            <a:endParaRPr lang="es-MX" dirty="0"/>
          </a:p>
        </p:txBody>
      </p:sp>
      <p:pic>
        <p:nvPicPr>
          <p:cNvPr id="5" name="Imagen 4"/>
          <p:cNvPicPr>
            <a:picLocks noChangeAspect="1"/>
          </p:cNvPicPr>
          <p:nvPr/>
        </p:nvPicPr>
        <p:blipFill>
          <a:blip r:embed="rId3"/>
          <a:stretch>
            <a:fillRect/>
          </a:stretch>
        </p:blipFill>
        <p:spPr>
          <a:xfrm>
            <a:off x="8509686" y="3332961"/>
            <a:ext cx="3148502" cy="1368511"/>
          </a:xfrm>
          <a:prstGeom prst="rect">
            <a:avLst/>
          </a:prstGeom>
        </p:spPr>
      </p:pic>
      <p:pic>
        <p:nvPicPr>
          <p:cNvPr id="6" name="Imagen 5"/>
          <p:cNvPicPr>
            <a:picLocks noChangeAspect="1"/>
          </p:cNvPicPr>
          <p:nvPr/>
        </p:nvPicPr>
        <p:blipFill>
          <a:blip r:embed="rId4"/>
          <a:stretch>
            <a:fillRect/>
          </a:stretch>
        </p:blipFill>
        <p:spPr>
          <a:xfrm>
            <a:off x="593122" y="3227727"/>
            <a:ext cx="3138617" cy="1473745"/>
          </a:xfrm>
          <a:prstGeom prst="rect">
            <a:avLst/>
          </a:prstGeom>
        </p:spPr>
      </p:pic>
    </p:spTree>
    <p:extLst>
      <p:ext uri="{BB962C8B-B14F-4D97-AF65-F5344CB8AC3E}">
        <p14:creationId xmlns:p14="http://schemas.microsoft.com/office/powerpoint/2010/main" val="428516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CuadroTexto 3"/>
          <p:cNvSpPr txBox="1"/>
          <p:nvPr/>
        </p:nvSpPr>
        <p:spPr>
          <a:xfrm>
            <a:off x="650788" y="1226270"/>
            <a:ext cx="4242488" cy="2739211"/>
          </a:xfrm>
          <a:prstGeom prst="rect">
            <a:avLst/>
          </a:prstGeom>
          <a:noFill/>
        </p:spPr>
        <p:txBody>
          <a:bodyPr wrap="square" rtlCol="0">
            <a:spAutoFit/>
          </a:bodyPr>
          <a:lstStyle/>
          <a:p>
            <a:r>
              <a:rPr lang="es-MX" sz="2800" b="1" dirty="0">
                <a:solidFill>
                  <a:srgbClr val="002060"/>
                </a:solidFill>
              </a:rPr>
              <a:t>LA CARIDAD</a:t>
            </a:r>
          </a:p>
          <a:p>
            <a:endParaRPr lang="es-MX" sz="2400" dirty="0"/>
          </a:p>
          <a:p>
            <a:pPr algn="just"/>
            <a:r>
              <a:rPr lang="es-MX" sz="2400" b="1" dirty="0"/>
              <a:t>Es el afecto y el cariño que entre los miembros del MFC, debe existir a todos los niveles y en todo momento y circunstancia.</a:t>
            </a:r>
          </a:p>
        </p:txBody>
      </p:sp>
      <p:sp>
        <p:nvSpPr>
          <p:cNvPr id="5" name="CuadroTexto 5"/>
          <p:cNvSpPr txBox="1"/>
          <p:nvPr/>
        </p:nvSpPr>
        <p:spPr>
          <a:xfrm>
            <a:off x="5840627" y="2960356"/>
            <a:ext cx="5898291" cy="3016210"/>
          </a:xfrm>
          <a:prstGeom prst="rect">
            <a:avLst/>
          </a:prstGeom>
          <a:noFill/>
        </p:spPr>
        <p:txBody>
          <a:bodyPr wrap="square" rtlCol="0">
            <a:spAutoFit/>
          </a:bodyPr>
          <a:lstStyle/>
          <a:p>
            <a:r>
              <a:rPr lang="es-MX" sz="2800" b="1" dirty="0">
                <a:solidFill>
                  <a:srgbClr val="002060"/>
                </a:solidFill>
              </a:rPr>
              <a:t>LA AMISTAD</a:t>
            </a:r>
          </a:p>
          <a:p>
            <a:endParaRPr lang="es-MX" dirty="0"/>
          </a:p>
          <a:p>
            <a:r>
              <a:rPr lang="es-MX" sz="2400" b="1" dirty="0"/>
              <a:t>Valor que nace de los dos anteriores y que es lo que nos anima a todos a trabajar en una tarea, pues los lazos de cariño entre todos nosotros llegan a ser tan importantes que esto es precisamente lo que nos acerca a Dios y nos lleva a ocuparnos de sus cosas.</a:t>
            </a:r>
          </a:p>
        </p:txBody>
      </p:sp>
      <p:pic>
        <p:nvPicPr>
          <p:cNvPr id="11266" name="Picture 2" descr="Resultado de imagen para imagen la carid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97" y="4072174"/>
            <a:ext cx="3000375"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4763" y="1294510"/>
            <a:ext cx="3680346" cy="20701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7011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1097280" y="1182440"/>
            <a:ext cx="10058400" cy="38305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2800" b="1" dirty="0" smtClean="0">
                <a:solidFill>
                  <a:srgbClr val="002060"/>
                </a:solidFill>
              </a:rPr>
              <a:t>AYUDA MUTUA</a:t>
            </a:r>
          </a:p>
          <a:p>
            <a:pPr algn="just"/>
            <a:r>
              <a:rPr lang="es-MX" dirty="0" smtClean="0"/>
              <a:t>Todos debemos ayudarnos, cada área conoce su trabajo y el de las otras áreas, siempre podremos hacer algo por los demás, aún cuando nos parezca que tenemos muchísimo quehacer. </a:t>
            </a:r>
          </a:p>
          <a:p>
            <a:pPr algn="just"/>
            <a:r>
              <a:rPr lang="es-MX" dirty="0" smtClean="0"/>
              <a:t>Al cooperar con  nuestros compañeros, el gran espíritu de servicio se irá fortaleciendo y cada vez más ampliaremos el círculo de amigos y el testimonio que demos será lo que haga crecer nuestro matrimonio.</a:t>
            </a:r>
          </a:p>
          <a:p>
            <a:endParaRPr lang="es-MX" dirty="0"/>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568" y="3974120"/>
            <a:ext cx="2947916" cy="21836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089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1090958" y="1188962"/>
            <a:ext cx="10379676" cy="5601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dirty="0" smtClean="0">
                <a:solidFill>
                  <a:srgbClr val="FF3300"/>
                </a:solidFill>
              </a:rPr>
              <a:t>1.- Nuestros símbolos y Emblemas: </a:t>
            </a:r>
            <a:r>
              <a:rPr lang="es-MX" dirty="0" smtClean="0"/>
              <a:t>Debemos cuidar que en nuestras actividades y eventos estén siempre presentes y que se difundan entre todos los miembros del MFC, pues conocerlos y apreciarlos darán un sentido de pertenencia e identidad a nuestro Movimiento.</a:t>
            </a:r>
          </a:p>
          <a:p>
            <a:r>
              <a:rPr lang="es-MX" dirty="0" smtClean="0">
                <a:solidFill>
                  <a:srgbClr val="FF3300"/>
                </a:solidFill>
              </a:rPr>
              <a:t>2.- Las convivencias y eventos: </a:t>
            </a:r>
            <a:r>
              <a:rPr lang="es-MX" dirty="0" smtClean="0"/>
              <a:t>Que deben organizarse a todos los niveles del MFC, con orden y cuidado que estén bien planeados y que tengan siempre el objetivo específico de promover algún valor.</a:t>
            </a:r>
          </a:p>
          <a:p>
            <a:r>
              <a:rPr lang="es-MX" dirty="0" smtClean="0">
                <a:solidFill>
                  <a:srgbClr val="FF3300"/>
                </a:solidFill>
              </a:rPr>
              <a:t>3.- Los boletines y publicaciones: </a:t>
            </a:r>
            <a:r>
              <a:rPr lang="es-MX" dirty="0" smtClean="0"/>
              <a:t>Que se difunden entre la membresía, constituyen elementos que bien diseñados y pensados, contribuirán de manera importantísima a promover valores</a:t>
            </a:r>
          </a:p>
          <a:p>
            <a:r>
              <a:rPr lang="es-MX" dirty="0" smtClean="0">
                <a:solidFill>
                  <a:srgbClr val="FF3300"/>
                </a:solidFill>
              </a:rPr>
              <a:t>4.- Sistemas de comunicación y enlace: </a:t>
            </a:r>
            <a:r>
              <a:rPr lang="es-MX" dirty="0" smtClean="0"/>
              <a:t>Aprovechando las facilidades tecnológicas que hoy existen, constituyen también piezas fundamentales para unir al MFC y ayudarnos a la promoción de los valores que nuestra área promueve.</a:t>
            </a:r>
            <a:endParaRPr lang="es-MX" dirty="0" smtClean="0">
              <a:solidFill>
                <a:srgbClr val="993300"/>
              </a:solidFill>
            </a:endParaRPr>
          </a:p>
          <a:p>
            <a:endParaRPr lang="es-MX" dirty="0"/>
          </a:p>
        </p:txBody>
      </p:sp>
      <p:pic>
        <p:nvPicPr>
          <p:cNvPr id="5" name="Imagen 3"/>
          <p:cNvPicPr>
            <a:picLocks noChangeAspect="1"/>
          </p:cNvPicPr>
          <p:nvPr/>
        </p:nvPicPr>
        <p:blipFill>
          <a:blip r:embed="rId3"/>
          <a:stretch>
            <a:fillRect/>
          </a:stretch>
        </p:blipFill>
        <p:spPr>
          <a:xfrm>
            <a:off x="76563" y="1084513"/>
            <a:ext cx="1041690" cy="1692747"/>
          </a:xfrm>
          <a:prstGeom prst="rect">
            <a:avLst/>
          </a:prstGeom>
        </p:spPr>
      </p:pic>
      <p:sp>
        <p:nvSpPr>
          <p:cNvPr id="3" name="2 Rectángulo"/>
          <p:cNvSpPr/>
          <p:nvPr/>
        </p:nvSpPr>
        <p:spPr>
          <a:xfrm>
            <a:off x="791555" y="-8106"/>
            <a:ext cx="11709779" cy="1015663"/>
          </a:xfrm>
          <a:prstGeom prst="rect">
            <a:avLst/>
          </a:prstGeom>
        </p:spPr>
        <p:txBody>
          <a:bodyPr wrap="square">
            <a:spAutoFit/>
          </a:bodyPr>
          <a:lstStyle/>
          <a:p>
            <a:pPr lvl="0"/>
            <a:r>
              <a:rPr lang="es-MX" sz="3000" b="1" dirty="0">
                <a:solidFill>
                  <a:schemeClr val="bg1"/>
                </a:solidFill>
              </a:rPr>
              <a:t>Además de nuestro </a:t>
            </a:r>
            <a:r>
              <a:rPr lang="es-MX" sz="3000" b="1" u="sng" dirty="0">
                <a:solidFill>
                  <a:schemeClr val="bg1"/>
                </a:solidFill>
              </a:rPr>
              <a:t>testimonio</a:t>
            </a:r>
            <a:r>
              <a:rPr lang="es-MX" sz="3000" b="1" dirty="0">
                <a:solidFill>
                  <a:schemeClr val="bg1"/>
                </a:solidFill>
              </a:rPr>
              <a:t>, para promover éstos valores, existen elementos e instrumentos que pueden ayudarnos </a:t>
            </a:r>
          </a:p>
        </p:txBody>
      </p:sp>
    </p:spTree>
    <p:extLst>
      <p:ext uri="{BB962C8B-B14F-4D97-AF65-F5344CB8AC3E}">
        <p14:creationId xmlns:p14="http://schemas.microsoft.com/office/powerpoint/2010/main" val="4191725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097280" y="233321"/>
            <a:ext cx="10058400" cy="6809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dirty="0" smtClean="0">
                <a:solidFill>
                  <a:schemeClr val="bg1"/>
                </a:solidFill>
                <a:latin typeface="+mn-lt"/>
              </a:rPr>
              <a:t>REQUISITOS</a:t>
            </a:r>
            <a:endParaRPr lang="es-MX" sz="4000" b="1" dirty="0">
              <a:solidFill>
                <a:schemeClr val="bg1"/>
              </a:solidFill>
              <a:latin typeface="+mn-lt"/>
            </a:endParaRPr>
          </a:p>
        </p:txBody>
      </p:sp>
      <p:sp>
        <p:nvSpPr>
          <p:cNvPr id="5" name="Marcador de contenido 2"/>
          <p:cNvSpPr txBox="1">
            <a:spLocks/>
          </p:cNvSpPr>
          <p:nvPr/>
        </p:nvSpPr>
        <p:spPr>
          <a:xfrm>
            <a:off x="1097280" y="1351005"/>
            <a:ext cx="10058400" cy="49752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Char char="v"/>
            </a:pPr>
            <a:r>
              <a:rPr lang="es-MX" sz="3200" dirty="0" smtClean="0"/>
              <a:t> Cumplir con las Consideraciones Generales para el ECD</a:t>
            </a:r>
          </a:p>
          <a:p>
            <a:pPr algn="l">
              <a:buFont typeface="Wingdings" panose="05000000000000000000" pitchFamily="2" charset="2"/>
              <a:buChar char="v"/>
            </a:pPr>
            <a:r>
              <a:rPr lang="es-MX" sz="3200" dirty="0" smtClean="0"/>
              <a:t> Haber sido miembro de un ECS Pleno.</a:t>
            </a:r>
          </a:p>
          <a:p>
            <a:pPr algn="l">
              <a:buFont typeface="Wingdings" panose="05000000000000000000" pitchFamily="2" charset="2"/>
              <a:buChar char="v"/>
            </a:pPr>
            <a:r>
              <a:rPr lang="es-MX" sz="3200" dirty="0" smtClean="0"/>
              <a:t> Recibir  capacitación referente al manejo del área.</a:t>
            </a:r>
          </a:p>
          <a:p>
            <a:pPr algn="l"/>
            <a:endParaRPr lang="es-MX" dirty="0"/>
          </a:p>
        </p:txBody>
      </p:sp>
      <p:pic>
        <p:nvPicPr>
          <p:cNvPr id="6" name="Imagen 3"/>
          <p:cNvPicPr>
            <a:picLocks noChangeAspect="1"/>
          </p:cNvPicPr>
          <p:nvPr/>
        </p:nvPicPr>
        <p:blipFill>
          <a:blip r:embed="rId3"/>
          <a:stretch>
            <a:fillRect/>
          </a:stretch>
        </p:blipFill>
        <p:spPr>
          <a:xfrm>
            <a:off x="4407243" y="3278402"/>
            <a:ext cx="2883218" cy="2869038"/>
          </a:xfrm>
          <a:prstGeom prst="rect">
            <a:avLst/>
          </a:prstGeom>
        </p:spPr>
      </p:pic>
    </p:spTree>
    <p:extLst>
      <p:ext uri="{BB962C8B-B14F-4D97-AF65-F5344CB8AC3E}">
        <p14:creationId xmlns:p14="http://schemas.microsoft.com/office/powerpoint/2010/main" val="428516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151872" y="246969"/>
            <a:ext cx="10058400" cy="697424"/>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kumimoji="0" lang="es-MX" sz="4000" b="1" i="0" u="none" strike="noStrike" kern="1200" cap="none" spc="-38" normalizeH="0" baseline="0" noProof="0" dirty="0" smtClean="0">
                <a:ln>
                  <a:noFill/>
                </a:ln>
                <a:solidFill>
                  <a:schemeClr val="bg1"/>
                </a:solidFill>
                <a:effectLst/>
                <a:uLnTx/>
                <a:uFillTx/>
                <a:latin typeface="Calibri"/>
                <a:ea typeface="+mj-ea"/>
                <a:cs typeface="+mj-cs"/>
              </a:rPr>
              <a:t>Consideraciones Generales para el ECD</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
        <p:nvSpPr>
          <p:cNvPr id="5" name="Marcador de contenido 2"/>
          <p:cNvSpPr txBox="1">
            <a:spLocks/>
          </p:cNvSpPr>
          <p:nvPr/>
        </p:nvSpPr>
        <p:spPr>
          <a:xfrm>
            <a:off x="619600" y="1231001"/>
            <a:ext cx="10058400" cy="4958805"/>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just" defTabSz="685800" rtl="0" eaLnBrk="1" fontAlgn="auto" latinLnBrk="0" hangingPunct="1">
              <a:lnSpc>
                <a:spcPct val="90000"/>
              </a:lnSpc>
              <a:spcBef>
                <a:spcPts val="900"/>
              </a:spcBef>
              <a:spcAft>
                <a:spcPts val="150"/>
              </a:spcAft>
              <a:buClr>
                <a:srgbClr val="E48312"/>
              </a:buClr>
              <a:buSzPct val="100000"/>
              <a:buFont typeface="Calibri" panose="020F0502020204030204" pitchFamily="34" charset="0"/>
              <a:buChar char=" "/>
              <a:tabLst/>
              <a:defRPr/>
            </a:pPr>
            <a:r>
              <a:rPr kumimoji="0" lang="es-MX" sz="2800" b="1" i="0" u="none" strike="noStrike" kern="1200" cap="none" spc="0" normalizeH="0" baseline="0" noProof="0" dirty="0" smtClean="0">
                <a:ln>
                  <a:noFill/>
                </a:ln>
                <a:solidFill>
                  <a:srgbClr val="990033"/>
                </a:solidFill>
                <a:effectLst/>
                <a:uLnTx/>
                <a:uFillTx/>
                <a:latin typeface="Calibri"/>
                <a:ea typeface="+mn-ea"/>
                <a:cs typeface="+mn-cs"/>
              </a:rPr>
              <a:t>A. </a:t>
            </a:r>
            <a:r>
              <a:rPr kumimoji="0" lang="es-MX" sz="2800" b="1" i="0" u="none" strike="noStrike" kern="1200" cap="none" spc="0" normalizeH="0" baseline="0" noProof="0" dirty="0" smtClean="0">
                <a:ln>
                  <a:noFill/>
                </a:ln>
                <a:solidFill>
                  <a:srgbClr val="000000"/>
                </a:solidFill>
                <a:effectLst/>
                <a:uLnTx/>
                <a:uFillTx/>
                <a:latin typeface="Calibri"/>
                <a:ea typeface="+mn-ea"/>
                <a:cs typeface="+mn-cs"/>
              </a:rPr>
              <a:t>Todos los matrimonios integrantes del ECD, deben mantener vigentes los cursos indicados en la Matriz de Capacitaciones correspondiente: </a:t>
            </a:r>
          </a:p>
          <a:p>
            <a:pPr marL="68580" marR="0" lvl="0" indent="-68580" algn="l" defTabSz="685800" rtl="0" eaLnBrk="1" fontAlgn="auto" latinLnBrk="0" hangingPunct="1">
              <a:lnSpc>
                <a:spcPct val="90000"/>
              </a:lnSpc>
              <a:spcBef>
                <a:spcPts val="900"/>
              </a:spcBef>
              <a:spcAft>
                <a:spcPts val="150"/>
              </a:spcAft>
              <a:buClr>
                <a:srgbClr val="E48312"/>
              </a:buClr>
              <a:buSzPct val="100000"/>
              <a:buFont typeface="Wingdings" panose="05000000000000000000" pitchFamily="2" charset="2"/>
              <a:buChar char="v"/>
              <a:tabLst/>
              <a:defRPr/>
            </a:pPr>
            <a:r>
              <a:rPr kumimoji="0" lang="es-MX" sz="2100" b="1" i="0" u="none" strike="noStrike" kern="1200" cap="none" spc="0" normalizeH="0" baseline="0" noProof="0" dirty="0" smtClean="0">
                <a:ln>
                  <a:noFill/>
                </a:ln>
                <a:solidFill>
                  <a:srgbClr val="BD582C">
                    <a:lumMod val="50000"/>
                  </a:srgbClr>
                </a:solidFill>
                <a:effectLst/>
                <a:uLnTx/>
                <a:uFillTx/>
                <a:latin typeface="Calibri"/>
                <a:ea typeface="+mn-ea"/>
                <a:cs typeface="+mn-cs"/>
              </a:rPr>
              <a:t> </a:t>
            </a:r>
            <a:r>
              <a:rPr kumimoji="0" lang="es-MX" sz="2800" b="1" i="0" u="none" strike="noStrike" kern="1200" cap="none" spc="0" normalizeH="0" baseline="0" noProof="0" dirty="0" smtClean="0">
                <a:ln>
                  <a:noFill/>
                </a:ln>
                <a:solidFill>
                  <a:srgbClr val="BD582C">
                    <a:lumMod val="50000"/>
                  </a:srgbClr>
                </a:solidFill>
                <a:effectLst/>
                <a:uLnTx/>
                <a:uFillTx/>
                <a:latin typeface="Calibri"/>
                <a:ea typeface="+mn-ea"/>
                <a:cs typeface="+mn-cs"/>
              </a:rPr>
              <a:t>TALLER DE METODOLOGÍA	</a:t>
            </a:r>
          </a:p>
          <a:p>
            <a:pPr marL="68580" marR="0" lvl="0" indent="-68580" algn="l" defTabSz="685800" rtl="0" eaLnBrk="1" fontAlgn="auto" latinLnBrk="0" hangingPunct="1">
              <a:lnSpc>
                <a:spcPct val="90000"/>
              </a:lnSpc>
              <a:spcBef>
                <a:spcPts val="900"/>
              </a:spcBef>
              <a:spcAft>
                <a:spcPts val="150"/>
              </a:spcAft>
              <a:buClr>
                <a:srgbClr val="E48312"/>
              </a:buClr>
              <a:buSzPct val="100000"/>
              <a:buFont typeface="Wingdings" panose="05000000000000000000" pitchFamily="2" charset="2"/>
              <a:buChar char="v"/>
              <a:tabLst/>
              <a:defRPr/>
            </a:pPr>
            <a:r>
              <a:rPr kumimoji="0" lang="es-MX" sz="2800" b="1" i="0" u="none" strike="noStrike" kern="1200" cap="none" spc="0" normalizeH="0" baseline="0" noProof="0" dirty="0" smtClean="0">
                <a:ln>
                  <a:noFill/>
                </a:ln>
                <a:solidFill>
                  <a:srgbClr val="BD582C">
                    <a:lumMod val="50000"/>
                  </a:srgbClr>
                </a:solidFill>
                <a:effectLst/>
                <a:uLnTx/>
                <a:uFillTx/>
                <a:latin typeface="Calibri"/>
                <a:ea typeface="+mn-ea"/>
                <a:cs typeface="+mn-cs"/>
              </a:rPr>
              <a:t>TALLER  DEL MANUAL  DE ORGANIZACIÓN </a:t>
            </a:r>
          </a:p>
          <a:p>
            <a:pPr marL="68580" marR="0" lvl="0" indent="-68580" algn="l" defTabSz="685800" rtl="0" eaLnBrk="1" fontAlgn="auto" latinLnBrk="0" hangingPunct="1">
              <a:lnSpc>
                <a:spcPct val="90000"/>
              </a:lnSpc>
              <a:spcBef>
                <a:spcPts val="900"/>
              </a:spcBef>
              <a:spcAft>
                <a:spcPts val="150"/>
              </a:spcAft>
              <a:buClr>
                <a:srgbClr val="E48312"/>
              </a:buClr>
              <a:buSzPct val="100000"/>
              <a:buFont typeface="Wingdings" panose="05000000000000000000" pitchFamily="2" charset="2"/>
              <a:buChar char="v"/>
              <a:tabLst/>
              <a:defRPr/>
            </a:pPr>
            <a:r>
              <a:rPr kumimoji="0" lang="es-MX" sz="2800" b="1" i="0" u="none" strike="noStrike" kern="1200" cap="none" spc="0" normalizeH="0" baseline="0" noProof="0" dirty="0" smtClean="0">
                <a:ln>
                  <a:noFill/>
                </a:ln>
                <a:solidFill>
                  <a:srgbClr val="BD582C">
                    <a:lumMod val="50000"/>
                  </a:srgbClr>
                </a:solidFill>
                <a:effectLst/>
                <a:uLnTx/>
                <a:uFillTx/>
                <a:latin typeface="Calibri"/>
                <a:ea typeface="+mn-ea"/>
                <a:cs typeface="+mn-cs"/>
              </a:rPr>
              <a:t> CAP. INTEGRAL PROGRESIVA I Y  II	</a:t>
            </a:r>
          </a:p>
          <a:p>
            <a:pPr marL="68580" marR="0" lvl="0" indent="-68580" algn="l" defTabSz="685800" rtl="0" eaLnBrk="1" fontAlgn="auto" latinLnBrk="0" hangingPunct="1">
              <a:lnSpc>
                <a:spcPct val="90000"/>
              </a:lnSpc>
              <a:spcBef>
                <a:spcPts val="900"/>
              </a:spcBef>
              <a:spcAft>
                <a:spcPts val="150"/>
              </a:spcAft>
              <a:buClr>
                <a:srgbClr val="E48312"/>
              </a:buClr>
              <a:buSzPct val="100000"/>
              <a:buFont typeface="Wingdings" panose="05000000000000000000" pitchFamily="2" charset="2"/>
              <a:buChar char="v"/>
              <a:tabLst/>
              <a:defRPr/>
            </a:pPr>
            <a:r>
              <a:rPr kumimoji="0" lang="es-MX" sz="2800" b="1" i="0" u="none" strike="noStrike" kern="1200" cap="none" spc="0" normalizeH="0" baseline="0" noProof="0" dirty="0" smtClean="0">
                <a:ln>
                  <a:noFill/>
                </a:ln>
                <a:solidFill>
                  <a:srgbClr val="BD582C">
                    <a:lumMod val="50000"/>
                  </a:srgbClr>
                </a:solidFill>
                <a:effectLst/>
                <a:uLnTx/>
                <a:uFillTx/>
                <a:latin typeface="Calibri"/>
                <a:ea typeface="+mn-ea"/>
                <a:cs typeface="+mn-cs"/>
              </a:rPr>
              <a:t> TALLER  DE PROFUNDIZACIÓN PARA DIRIGENTES</a:t>
            </a:r>
          </a:p>
          <a:p>
            <a:pPr marL="68580" marR="0" lvl="0" indent="-68580" algn="l" defTabSz="685800" rtl="0" eaLnBrk="1" fontAlgn="auto" latinLnBrk="0" hangingPunct="1">
              <a:lnSpc>
                <a:spcPct val="90000"/>
              </a:lnSpc>
              <a:spcBef>
                <a:spcPts val="900"/>
              </a:spcBef>
              <a:spcAft>
                <a:spcPts val="150"/>
              </a:spcAft>
              <a:buClr>
                <a:srgbClr val="E48312"/>
              </a:buClr>
              <a:buSzPct val="100000"/>
              <a:buFont typeface="Wingdings" panose="05000000000000000000" pitchFamily="2" charset="2"/>
              <a:buChar char="v"/>
              <a:tabLst/>
              <a:defRPr/>
            </a:pPr>
            <a:r>
              <a:rPr kumimoji="0" lang="es-MX" sz="2800" b="1" i="0" u="none" strike="noStrike" kern="1200" cap="none" spc="0" normalizeH="0" baseline="0" noProof="0" dirty="0" smtClean="0">
                <a:ln>
                  <a:noFill/>
                </a:ln>
                <a:solidFill>
                  <a:srgbClr val="BD582C">
                    <a:lumMod val="50000"/>
                  </a:srgbClr>
                </a:solidFill>
                <a:effectLst/>
                <a:uLnTx/>
                <a:uFillTx/>
                <a:latin typeface="Calibri"/>
                <a:ea typeface="+mn-ea"/>
                <a:cs typeface="+mn-cs"/>
              </a:rPr>
              <a:t> SER  Y HACER  DEL  EQUIPO ZONAL.</a:t>
            </a:r>
          </a:p>
          <a:p>
            <a:pPr marL="68580" marR="0" lvl="0" indent="-68580" algn="l" defTabSz="685800" rtl="0" eaLnBrk="1" fontAlgn="auto" latinLnBrk="0" hangingPunct="1">
              <a:lnSpc>
                <a:spcPct val="90000"/>
              </a:lnSpc>
              <a:spcBef>
                <a:spcPts val="900"/>
              </a:spcBef>
              <a:spcAft>
                <a:spcPts val="150"/>
              </a:spcAft>
              <a:buClr>
                <a:srgbClr val="E48312"/>
              </a:buClr>
              <a:buSzPct val="100000"/>
              <a:buFont typeface="Wingdings" panose="05000000000000000000" pitchFamily="2" charset="2"/>
              <a:buChar char="v"/>
              <a:tabLst/>
              <a:defRPr/>
            </a:pPr>
            <a:r>
              <a:rPr kumimoji="0" lang="es-MX" sz="2800" b="1" i="0" u="none" strike="noStrike" kern="1200" cap="none" spc="0" normalizeH="0" baseline="0" noProof="0" dirty="0" smtClean="0">
                <a:ln>
                  <a:noFill/>
                </a:ln>
                <a:solidFill>
                  <a:srgbClr val="BD582C">
                    <a:lumMod val="50000"/>
                  </a:srgbClr>
                </a:solidFill>
                <a:effectLst/>
                <a:uLnTx/>
                <a:uFillTx/>
                <a:latin typeface="Calibri"/>
                <a:ea typeface="+mn-ea"/>
                <a:cs typeface="+mn-cs"/>
              </a:rPr>
              <a:t> SER Y HACER  DEL EQUIPO COORDINADOR DE SECTOR.</a:t>
            </a:r>
          </a:p>
          <a:p>
            <a:pPr marL="68580" marR="0" lvl="0" indent="-68580" algn="l" defTabSz="685800" rtl="0" eaLnBrk="1" fontAlgn="auto" latinLnBrk="0" hangingPunct="1">
              <a:lnSpc>
                <a:spcPct val="90000"/>
              </a:lnSpc>
              <a:spcBef>
                <a:spcPts val="900"/>
              </a:spcBef>
              <a:spcAft>
                <a:spcPts val="150"/>
              </a:spcAft>
              <a:buClr>
                <a:srgbClr val="E48312"/>
              </a:buClr>
              <a:buSzPct val="100000"/>
              <a:buFont typeface="Wingdings" panose="05000000000000000000" pitchFamily="2" charset="2"/>
              <a:buChar char="v"/>
              <a:tabLst/>
              <a:defRPr/>
            </a:pPr>
            <a:r>
              <a:rPr lang="en-US" sz="2800" noProof="0" dirty="0" smtClean="0">
                <a:solidFill>
                  <a:srgbClr val="BD582C">
                    <a:lumMod val="50000"/>
                  </a:srgbClr>
                </a:solidFill>
                <a:latin typeface="Calibri"/>
              </a:rPr>
              <a:t> SER Y HACER DEL EQUIPO COORDINADOR DIOCESANO.</a:t>
            </a:r>
            <a:endParaRPr kumimoji="0" lang="es-MX" sz="2800" b="1" i="0" u="none" strike="noStrike" kern="1200" cap="none" spc="0" normalizeH="0" baseline="0" noProof="0" dirty="0" smtClean="0">
              <a:ln>
                <a:noFill/>
              </a:ln>
              <a:solidFill>
                <a:srgbClr val="BD582C">
                  <a:lumMod val="50000"/>
                </a:srgbClr>
              </a:solidFill>
              <a:effectLst/>
              <a:uLnTx/>
              <a:uFillTx/>
              <a:latin typeface="Calibri"/>
              <a:ea typeface="+mn-ea"/>
              <a:cs typeface="+mn-cs"/>
            </a:endParaRPr>
          </a:p>
          <a:p>
            <a:pPr marL="68580" marR="0" lvl="0" indent="-68580" algn="l" defTabSz="685800" rtl="0" eaLnBrk="1" fontAlgn="auto" latinLnBrk="0" hangingPunct="1">
              <a:lnSpc>
                <a:spcPct val="90000"/>
              </a:lnSpc>
              <a:spcBef>
                <a:spcPts val="900"/>
              </a:spcBef>
              <a:spcAft>
                <a:spcPts val="150"/>
              </a:spcAft>
              <a:buClr>
                <a:srgbClr val="E48312"/>
              </a:buClr>
              <a:buSzPct val="100000"/>
              <a:buFont typeface="Calibri" panose="020F0502020204030204" pitchFamily="34" charset="0"/>
              <a:buChar char=" "/>
              <a:tabLst/>
              <a:defRPr/>
            </a:pPr>
            <a:endParaRPr kumimoji="0" lang="es-MX" sz="2100" b="1" i="0" u="none" strike="noStrike" kern="1200" cap="none" spc="0" normalizeH="0" baseline="0" noProof="0" dirty="0">
              <a:ln>
                <a:noFill/>
              </a:ln>
              <a:solidFill>
                <a:srgbClr val="BD582C">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067011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097280" y="260617"/>
            <a:ext cx="10058400" cy="763327"/>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kumimoji="0" lang="es-MX" sz="4000" b="1" i="0" u="none" strike="noStrike" kern="1200" cap="none" spc="-38" normalizeH="0" baseline="0" noProof="0" dirty="0" smtClean="0">
                <a:ln>
                  <a:noFill/>
                </a:ln>
                <a:solidFill>
                  <a:schemeClr val="bg1"/>
                </a:solidFill>
                <a:effectLst/>
                <a:uLnTx/>
                <a:uFillTx/>
                <a:latin typeface="Calibri" panose="020F0502020204030204"/>
                <a:ea typeface="+mj-ea"/>
                <a:cs typeface="+mj-cs"/>
              </a:rPr>
              <a:t>Consideraciones Generales para el ECD</a:t>
            </a:r>
            <a:endParaRPr kumimoji="0" lang="es-MX" sz="2700" b="1" i="0" u="none" strike="noStrike" kern="1200" cap="none" spc="-38" normalizeH="0" baseline="0" noProof="0" dirty="0">
              <a:ln>
                <a:noFill/>
              </a:ln>
              <a:solidFill>
                <a:schemeClr val="bg1"/>
              </a:solidFill>
              <a:effectLst/>
              <a:uLnTx/>
              <a:uFillTx/>
              <a:ea typeface="+mj-ea"/>
              <a:cs typeface="+mj-cs"/>
            </a:endParaRPr>
          </a:p>
        </p:txBody>
      </p:sp>
      <p:sp>
        <p:nvSpPr>
          <p:cNvPr id="5" name="Marcador de contenido 2"/>
          <p:cNvSpPr txBox="1">
            <a:spLocks/>
          </p:cNvSpPr>
          <p:nvPr/>
        </p:nvSpPr>
        <p:spPr>
          <a:xfrm>
            <a:off x="1097280" y="1211698"/>
            <a:ext cx="10058400" cy="4991756"/>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just" defTabSz="685800" rtl="0" eaLnBrk="1" fontAlgn="auto" latinLnBrk="0" hangingPunct="1">
              <a:lnSpc>
                <a:spcPct val="90000"/>
              </a:lnSpc>
              <a:spcBef>
                <a:spcPts val="900"/>
              </a:spcBef>
              <a:spcAft>
                <a:spcPts val="150"/>
              </a:spcAft>
              <a:buClr>
                <a:srgbClr val="E48312"/>
              </a:buClr>
              <a:buSzPct val="100000"/>
              <a:buFont typeface="Calibri" panose="020F0502020204030204" pitchFamily="34" charset="0"/>
              <a:buChar char=" "/>
              <a:tabLst/>
              <a:defRPr/>
            </a:pPr>
            <a:r>
              <a:rPr kumimoji="0" lang="es-MX" sz="2400" b="1" i="0" u="none" strike="noStrike" kern="1200" cap="none" spc="0" normalizeH="0" baseline="0" noProof="0" dirty="0" smtClean="0">
                <a:ln>
                  <a:noFill/>
                </a:ln>
                <a:solidFill>
                  <a:srgbClr val="990033"/>
                </a:solidFill>
                <a:effectLst/>
                <a:uLnTx/>
                <a:uFillTx/>
                <a:latin typeface="Calibri"/>
                <a:ea typeface="+mn-ea"/>
                <a:cs typeface="+mn-cs"/>
              </a:rPr>
              <a:t>B. </a:t>
            </a:r>
            <a:r>
              <a:rPr kumimoji="0" lang="es-MX" sz="2400" b="1" i="0" u="none" strike="noStrike" kern="1200" cap="none" spc="0" normalizeH="0" baseline="0" noProof="0" dirty="0" smtClean="0">
                <a:ln>
                  <a:noFill/>
                </a:ln>
                <a:solidFill>
                  <a:srgbClr val="000000"/>
                </a:solidFill>
                <a:effectLst/>
                <a:uLnTx/>
                <a:uFillTx/>
                <a:latin typeface="Calibri"/>
                <a:ea typeface="+mn-ea"/>
                <a:cs typeface="+mn-cs"/>
              </a:rPr>
              <a:t>Es requisito indispensable que se conozca y se cumpla lo establecido en el Manual de Identidad y Ordenamientos.</a:t>
            </a:r>
          </a:p>
          <a:p>
            <a:pPr marL="68580" marR="0" lvl="0" indent="-68580" algn="just" defTabSz="685800" rtl="0" eaLnBrk="1" fontAlgn="auto" latinLnBrk="0" hangingPunct="1">
              <a:lnSpc>
                <a:spcPct val="90000"/>
              </a:lnSpc>
              <a:spcBef>
                <a:spcPts val="900"/>
              </a:spcBef>
              <a:spcAft>
                <a:spcPts val="150"/>
              </a:spcAft>
              <a:buClr>
                <a:srgbClr val="E48312"/>
              </a:buClr>
              <a:buSzPct val="100000"/>
              <a:buFont typeface="Calibri" panose="020F0502020204030204" pitchFamily="34" charset="0"/>
              <a:buChar char=" "/>
              <a:tabLst/>
              <a:defRPr/>
            </a:pPr>
            <a:r>
              <a:rPr kumimoji="0" lang="es-MX" sz="2400" b="1" i="0" u="none" strike="noStrike" kern="1200" cap="none" spc="0" normalizeH="0" baseline="0" noProof="0" dirty="0" smtClean="0">
                <a:ln>
                  <a:noFill/>
                </a:ln>
                <a:solidFill>
                  <a:srgbClr val="990033"/>
                </a:solidFill>
                <a:effectLst/>
                <a:uLnTx/>
                <a:uFillTx/>
                <a:latin typeface="Calibri"/>
                <a:ea typeface="+mn-ea"/>
                <a:cs typeface="+mn-cs"/>
              </a:rPr>
              <a:t>C. </a:t>
            </a:r>
            <a:r>
              <a:rPr kumimoji="0" lang="es-MX" sz="2400" b="1" i="0" u="none" strike="noStrike" kern="1200" cap="none" spc="0" normalizeH="0" baseline="0" noProof="0" dirty="0" smtClean="0">
                <a:ln>
                  <a:noFill/>
                </a:ln>
                <a:solidFill>
                  <a:srgbClr val="000000"/>
                </a:solidFill>
                <a:effectLst/>
                <a:uLnTx/>
                <a:uFillTx/>
                <a:latin typeface="Calibri"/>
                <a:ea typeface="+mn-ea"/>
                <a:cs typeface="+mn-cs"/>
              </a:rPr>
              <a:t>Todo matrimonio, </a:t>
            </a:r>
            <a:r>
              <a:rPr kumimoji="0" lang="es-MX" sz="2400" b="1" i="0" u="none" strike="noStrike" kern="1200" cap="none" spc="0" normalizeH="0" baseline="0" noProof="0" dirty="0" err="1" smtClean="0">
                <a:ln>
                  <a:noFill/>
                </a:ln>
                <a:solidFill>
                  <a:srgbClr val="000000"/>
                </a:solidFill>
                <a:effectLst/>
                <a:uLnTx/>
                <a:uFillTx/>
                <a:latin typeface="Calibri"/>
                <a:ea typeface="+mn-ea"/>
                <a:cs typeface="+mn-cs"/>
              </a:rPr>
              <a:t>MaRe</a:t>
            </a:r>
            <a:r>
              <a:rPr kumimoji="0" lang="es-MX" sz="2400" b="1" i="0" u="none" strike="noStrike" kern="1200" cap="none" spc="0" normalizeH="0" baseline="0" noProof="0" dirty="0" smtClean="0">
                <a:ln>
                  <a:noFill/>
                </a:ln>
                <a:solidFill>
                  <a:srgbClr val="000000"/>
                </a:solidFill>
                <a:effectLst/>
                <a:uLnTx/>
                <a:uFillTx/>
                <a:latin typeface="Calibri"/>
                <a:ea typeface="+mn-ea"/>
                <a:cs typeface="+mn-cs"/>
              </a:rPr>
              <a:t> </a:t>
            </a:r>
            <a:r>
              <a:rPr lang="es-MX" sz="2400" dirty="0">
                <a:solidFill>
                  <a:srgbClr val="000000"/>
                </a:solidFill>
                <a:latin typeface="Calibri"/>
              </a:rPr>
              <a:t>ó</a:t>
            </a:r>
            <a:r>
              <a:rPr kumimoji="0" lang="es-MX" sz="2400" b="1" i="0" u="none" strike="noStrike" kern="1200" cap="none" spc="0" normalizeH="0" baseline="0" noProof="0" dirty="0" smtClean="0">
                <a:ln>
                  <a:noFill/>
                </a:ln>
                <a:solidFill>
                  <a:srgbClr val="000000"/>
                </a:solidFill>
                <a:effectLst/>
                <a:uLnTx/>
                <a:uFillTx/>
                <a:latin typeface="Calibri"/>
                <a:ea typeface="+mn-ea"/>
                <a:cs typeface="+mn-cs"/>
              </a:rPr>
              <a:t> joven integrante del ECD o ECD juvenil, debe haber vivido (completo) el CBF  con todos sus Momentos Fuertes y haber sido promotor de Equipo Básico o Zonal, al menos, un ciclo completo.</a:t>
            </a:r>
          </a:p>
          <a:p>
            <a:pPr marL="68580" marR="0" lvl="0" indent="-68580" algn="just" defTabSz="685800" rtl="0" eaLnBrk="1" fontAlgn="auto" latinLnBrk="0" hangingPunct="1">
              <a:lnSpc>
                <a:spcPct val="90000"/>
              </a:lnSpc>
              <a:spcBef>
                <a:spcPts val="900"/>
              </a:spcBef>
              <a:spcAft>
                <a:spcPts val="150"/>
              </a:spcAft>
              <a:buClr>
                <a:srgbClr val="E48312"/>
              </a:buClr>
              <a:buSzPct val="100000"/>
              <a:buFont typeface="Calibri" panose="020F0502020204030204" pitchFamily="34" charset="0"/>
              <a:buChar char=" "/>
              <a:tabLst/>
              <a:defRPr/>
            </a:pPr>
            <a:r>
              <a:rPr kumimoji="0" lang="es-MX" sz="2400" b="1" i="0" u="none" strike="noStrike" kern="1200" cap="none" spc="0" normalizeH="0" baseline="0" noProof="0" dirty="0" smtClean="0">
                <a:ln>
                  <a:noFill/>
                </a:ln>
                <a:solidFill>
                  <a:srgbClr val="990033"/>
                </a:solidFill>
                <a:effectLst/>
                <a:uLnTx/>
                <a:uFillTx/>
                <a:latin typeface="Calibri"/>
                <a:ea typeface="+mn-ea"/>
                <a:cs typeface="+mn-cs"/>
              </a:rPr>
              <a:t>D. </a:t>
            </a:r>
            <a:r>
              <a:rPr kumimoji="0" lang="es-MX" sz="2400" b="1" i="0" u="none" strike="noStrike" kern="1200" cap="none" spc="0" normalizeH="0" baseline="0" noProof="0" dirty="0" smtClean="0">
                <a:ln>
                  <a:noFill/>
                </a:ln>
                <a:solidFill>
                  <a:srgbClr val="000000"/>
                </a:solidFill>
                <a:effectLst/>
                <a:uLnTx/>
                <a:uFillTx/>
                <a:latin typeface="Calibri"/>
                <a:ea typeface="+mn-ea"/>
                <a:cs typeface="+mn-cs"/>
              </a:rPr>
              <a:t>Todo matrimonio o joven integrante del ECD o ECD juvenil,  debe participar en la elaboración del Plan de Trabajo de la Diócesis, integrando las actividades propias del área o función y respecto a las cuales, dará seguimiento (evaluación), rendirá cuentas (informes) y aplicará mejoras.  </a:t>
            </a:r>
          </a:p>
          <a:p>
            <a:pPr marL="68580" marR="0" lvl="0" indent="-68580" algn="just" defTabSz="685800" rtl="0" eaLnBrk="1" fontAlgn="auto" latinLnBrk="0" hangingPunct="1">
              <a:lnSpc>
                <a:spcPct val="90000"/>
              </a:lnSpc>
              <a:spcBef>
                <a:spcPts val="900"/>
              </a:spcBef>
              <a:spcAft>
                <a:spcPts val="150"/>
              </a:spcAft>
              <a:buClr>
                <a:srgbClr val="E48312"/>
              </a:buClr>
              <a:buSzPct val="100000"/>
              <a:buFont typeface="Calibri" panose="020F0502020204030204" pitchFamily="34" charset="0"/>
              <a:buChar char=" "/>
              <a:tabLst/>
              <a:defRPr/>
            </a:pPr>
            <a:r>
              <a:rPr kumimoji="0" lang="es-MX" sz="2400" b="1" i="0" u="none" strike="noStrike" kern="1200" cap="none" spc="0" normalizeH="0" baseline="0" noProof="0" dirty="0" smtClean="0">
                <a:ln>
                  <a:noFill/>
                </a:ln>
                <a:solidFill>
                  <a:srgbClr val="990033"/>
                </a:solidFill>
                <a:effectLst/>
                <a:uLnTx/>
                <a:uFillTx/>
                <a:latin typeface="Calibri"/>
                <a:ea typeface="+mn-ea"/>
                <a:cs typeface="+mn-cs"/>
              </a:rPr>
              <a:t>E. </a:t>
            </a:r>
            <a:r>
              <a:rPr kumimoji="0" lang="es-MX" sz="2400" b="1" i="0" u="none" strike="noStrike" kern="1200" cap="none" spc="0" normalizeH="0" baseline="0" noProof="0" dirty="0" smtClean="0">
                <a:ln>
                  <a:noFill/>
                </a:ln>
                <a:solidFill>
                  <a:srgbClr val="000000"/>
                </a:solidFill>
                <a:effectLst/>
                <a:uLnTx/>
                <a:uFillTx/>
                <a:latin typeface="Calibri"/>
                <a:ea typeface="+mn-ea"/>
                <a:cs typeface="+mn-cs"/>
              </a:rPr>
              <a:t>Todo matrimonio o joven integrante del ECD o ECD juvenil, debe participar en las reuniones a que sea convocado por el ECD.</a:t>
            </a:r>
          </a:p>
          <a:p>
            <a:pPr marL="68580" marR="0" lvl="0" indent="-68580" algn="just" defTabSz="685800" rtl="0" eaLnBrk="1" fontAlgn="auto" latinLnBrk="0" hangingPunct="1">
              <a:lnSpc>
                <a:spcPct val="90000"/>
              </a:lnSpc>
              <a:spcBef>
                <a:spcPts val="900"/>
              </a:spcBef>
              <a:spcAft>
                <a:spcPts val="150"/>
              </a:spcAft>
              <a:buClr>
                <a:srgbClr val="E48312"/>
              </a:buClr>
              <a:buSzPct val="100000"/>
              <a:buFont typeface="Calibri" panose="020F0502020204030204" pitchFamily="34" charset="0"/>
              <a:buChar char=" "/>
              <a:tabLst/>
              <a:defRPr/>
            </a:pPr>
            <a:r>
              <a:rPr kumimoji="0" lang="es-MX" sz="2400" b="1" i="0" u="none" strike="noStrike" kern="1200" cap="none" spc="0" normalizeH="0" baseline="0" noProof="0" dirty="0" smtClean="0">
                <a:ln>
                  <a:noFill/>
                </a:ln>
                <a:solidFill>
                  <a:srgbClr val="990033"/>
                </a:solidFill>
                <a:effectLst/>
                <a:uLnTx/>
                <a:uFillTx/>
                <a:latin typeface="Calibri"/>
                <a:ea typeface="+mn-ea"/>
                <a:cs typeface="+mn-cs"/>
              </a:rPr>
              <a:t>F. </a:t>
            </a:r>
            <a:r>
              <a:rPr kumimoji="0" lang="es-MX" sz="2400" b="1" i="0" u="none" strike="noStrike" kern="1200" cap="none" spc="0" normalizeH="0" baseline="0" noProof="0" dirty="0" smtClean="0">
                <a:ln>
                  <a:noFill/>
                </a:ln>
                <a:solidFill>
                  <a:srgbClr val="000000"/>
                </a:solidFill>
                <a:effectLst/>
                <a:uLnTx/>
                <a:uFillTx/>
                <a:latin typeface="Calibri"/>
                <a:ea typeface="+mn-ea"/>
                <a:cs typeface="+mn-cs"/>
              </a:rPr>
              <a:t>Al finalizar el periodo de su cargo, todo matrimonio o joven integrante del ECD o ECD juvenil deberá realizar una adecuada entrega de sus funciones.</a:t>
            </a:r>
          </a:p>
          <a:p>
            <a:pPr marL="68580" marR="0" lvl="0" indent="-68580" algn="just" defTabSz="685800" rtl="0" eaLnBrk="1" fontAlgn="auto" latinLnBrk="0" hangingPunct="1">
              <a:lnSpc>
                <a:spcPct val="90000"/>
              </a:lnSpc>
              <a:spcBef>
                <a:spcPts val="900"/>
              </a:spcBef>
              <a:spcAft>
                <a:spcPts val="150"/>
              </a:spcAft>
              <a:buClr>
                <a:srgbClr val="E48312"/>
              </a:buClr>
              <a:buSzPct val="100000"/>
              <a:buFont typeface="Calibri" panose="020F0502020204030204" pitchFamily="34" charset="0"/>
              <a:buChar char=" "/>
              <a:tabLst/>
              <a:defRPr/>
            </a:pPr>
            <a:endParaRPr kumimoji="0" lang="es-MX" sz="2100" b="1" i="0" u="none" strike="noStrike" kern="1200" cap="none" spc="0" normalizeH="0" baseline="0" noProof="0" dirty="0">
              <a:ln>
                <a:noFill/>
              </a:ln>
              <a:solidFill>
                <a:srgbClr val="BD582C">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787089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cxnSp>
        <p:nvCxnSpPr>
          <p:cNvPr id="4" name="Conector recto 4"/>
          <p:cNvCxnSpPr/>
          <p:nvPr/>
        </p:nvCxnSpPr>
        <p:spPr>
          <a:xfrm>
            <a:off x="4030392" y="1818449"/>
            <a:ext cx="6627" cy="3712938"/>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5" name="Conector recto 7"/>
          <p:cNvCxnSpPr/>
          <p:nvPr/>
        </p:nvCxnSpPr>
        <p:spPr>
          <a:xfrm>
            <a:off x="4037019" y="1818449"/>
            <a:ext cx="742120"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6" name="Conector recto 9"/>
          <p:cNvCxnSpPr/>
          <p:nvPr/>
        </p:nvCxnSpPr>
        <p:spPr>
          <a:xfrm>
            <a:off x="4028025" y="2984614"/>
            <a:ext cx="1166189"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7" name="Conector recto 12"/>
          <p:cNvCxnSpPr/>
          <p:nvPr/>
        </p:nvCxnSpPr>
        <p:spPr>
          <a:xfrm>
            <a:off x="4042086" y="4320951"/>
            <a:ext cx="830908" cy="4162"/>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sp>
        <p:nvSpPr>
          <p:cNvPr id="8" name="Rectángulo redondeado 18"/>
          <p:cNvSpPr/>
          <p:nvPr/>
        </p:nvSpPr>
        <p:spPr>
          <a:xfrm>
            <a:off x="4739831" y="1334218"/>
            <a:ext cx="2703445" cy="887896"/>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IMPORTANCIA</a:t>
            </a:r>
          </a:p>
        </p:txBody>
      </p:sp>
      <p:sp>
        <p:nvSpPr>
          <p:cNvPr id="9" name="Rectángulo redondeado 19"/>
          <p:cNvSpPr/>
          <p:nvPr/>
        </p:nvSpPr>
        <p:spPr>
          <a:xfrm>
            <a:off x="4835246" y="2590833"/>
            <a:ext cx="2608030" cy="795130"/>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FUNCIONES</a:t>
            </a:r>
            <a:endParaRPr kumimoji="0" lang="es-MX" sz="1800" b="1" i="0" u="none" strike="noStrike" kern="0" cap="none" spc="0" normalizeH="0" baseline="0" noProof="0" dirty="0">
              <a:ln>
                <a:noFill/>
              </a:ln>
              <a:solidFill>
                <a:srgbClr val="000000"/>
              </a:solidFill>
              <a:effectLst/>
              <a:uLnTx/>
              <a:uFillTx/>
              <a:latin typeface="Calibri"/>
              <a:ea typeface="+mn-ea"/>
              <a:cs typeface="+mn-cs"/>
            </a:endParaRPr>
          </a:p>
        </p:txBody>
      </p:sp>
      <p:sp>
        <p:nvSpPr>
          <p:cNvPr id="10" name="Rectángulo redondeado 8"/>
          <p:cNvSpPr/>
          <p:nvPr/>
        </p:nvSpPr>
        <p:spPr>
          <a:xfrm>
            <a:off x="4831739" y="3872704"/>
            <a:ext cx="2745352" cy="812502"/>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ACTIVIDADES</a:t>
            </a:r>
          </a:p>
        </p:txBody>
      </p:sp>
      <p:sp>
        <p:nvSpPr>
          <p:cNvPr id="11" name="Flecha derecha 11"/>
          <p:cNvSpPr/>
          <p:nvPr/>
        </p:nvSpPr>
        <p:spPr>
          <a:xfrm flipH="1">
            <a:off x="7883610" y="2641482"/>
            <a:ext cx="1738185" cy="686264"/>
          </a:xfrm>
          <a:prstGeom prst="rightArrow">
            <a:avLst/>
          </a:prstGeom>
          <a:solidFill>
            <a:srgbClr val="C00000"/>
          </a:solidFill>
          <a:ln w="15875" cap="flat" cmpd="sng" algn="ctr">
            <a:solidFill>
              <a:srgbClr val="86564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pic>
        <p:nvPicPr>
          <p:cNvPr id="12" name="Imagen 3"/>
          <p:cNvPicPr>
            <a:picLocks noChangeAspect="1"/>
          </p:cNvPicPr>
          <p:nvPr/>
        </p:nvPicPr>
        <p:blipFill>
          <a:blip r:embed="rId3"/>
          <a:stretch>
            <a:fillRect/>
          </a:stretch>
        </p:blipFill>
        <p:spPr>
          <a:xfrm>
            <a:off x="3994204" y="5476518"/>
            <a:ext cx="926672" cy="109738"/>
          </a:xfrm>
          <a:prstGeom prst="rect">
            <a:avLst/>
          </a:prstGeom>
        </p:spPr>
      </p:pic>
      <p:pic>
        <p:nvPicPr>
          <p:cNvPr id="13" name="Imagen 5"/>
          <p:cNvPicPr>
            <a:picLocks noChangeAspect="1"/>
          </p:cNvPicPr>
          <p:nvPr/>
        </p:nvPicPr>
        <p:blipFill>
          <a:blip r:embed="rId4"/>
          <a:stretch>
            <a:fillRect/>
          </a:stretch>
        </p:blipFill>
        <p:spPr>
          <a:xfrm flipV="1">
            <a:off x="3511253" y="3553740"/>
            <a:ext cx="525766" cy="45719"/>
          </a:xfrm>
          <a:prstGeom prst="rect">
            <a:avLst/>
          </a:prstGeom>
        </p:spPr>
      </p:pic>
      <p:sp>
        <p:nvSpPr>
          <p:cNvPr id="14" name="Rectángulo redondeado 14"/>
          <p:cNvSpPr/>
          <p:nvPr/>
        </p:nvSpPr>
        <p:spPr>
          <a:xfrm>
            <a:off x="4831739" y="5081415"/>
            <a:ext cx="2780296" cy="790205"/>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INDICADORES</a:t>
            </a:r>
          </a:p>
        </p:txBody>
      </p:sp>
      <p:pic>
        <p:nvPicPr>
          <p:cNvPr id="15" name="Imagen 1"/>
          <p:cNvPicPr>
            <a:picLocks noChangeAspect="1"/>
          </p:cNvPicPr>
          <p:nvPr/>
        </p:nvPicPr>
        <p:blipFill>
          <a:blip r:embed="rId5"/>
          <a:stretch>
            <a:fillRect/>
          </a:stretch>
        </p:blipFill>
        <p:spPr>
          <a:xfrm>
            <a:off x="1429184" y="2984614"/>
            <a:ext cx="2121592" cy="1176630"/>
          </a:xfrm>
          <a:prstGeom prst="rect">
            <a:avLst/>
          </a:prstGeom>
        </p:spPr>
      </p:pic>
    </p:spTree>
    <p:extLst>
      <p:ext uri="{BB962C8B-B14F-4D97-AF65-F5344CB8AC3E}">
        <p14:creationId xmlns:p14="http://schemas.microsoft.com/office/powerpoint/2010/main" val="2305842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097280" y="1166714"/>
            <a:ext cx="10058400" cy="2708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600" b="1" dirty="0" smtClean="0">
                <a:solidFill>
                  <a:schemeClr val="bg1"/>
                </a:solidFill>
                <a:latin typeface="+mn-lt"/>
              </a:rPr>
              <a:t>DINAMICA DE PRESENTACION SER/HACER</a:t>
            </a:r>
            <a:r>
              <a:rPr lang="es-MX" sz="4000" b="1" dirty="0" smtClean="0">
                <a:solidFill>
                  <a:srgbClr val="002060"/>
                </a:solidFill>
                <a:latin typeface="+mn-lt"/>
              </a:rPr>
              <a:t/>
            </a:r>
            <a:br>
              <a:rPr lang="es-MX" sz="4000" b="1" dirty="0" smtClean="0">
                <a:solidFill>
                  <a:srgbClr val="002060"/>
                </a:solidFill>
                <a:latin typeface="+mn-lt"/>
              </a:rPr>
            </a:br>
            <a:endParaRPr lang="es-MX" sz="4000" b="1" dirty="0">
              <a:solidFill>
                <a:srgbClr val="002060"/>
              </a:solidFill>
              <a:latin typeface="+mn-lt"/>
            </a:endParaRPr>
          </a:p>
        </p:txBody>
      </p:sp>
      <p:sp>
        <p:nvSpPr>
          <p:cNvPr id="5" name="Marcador de contenido 2"/>
          <p:cNvSpPr txBox="1">
            <a:spLocks/>
          </p:cNvSpPr>
          <p:nvPr/>
        </p:nvSpPr>
        <p:spPr>
          <a:xfrm>
            <a:off x="313899" y="1310189"/>
            <a:ext cx="11505062" cy="50160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s-MX" sz="3600" dirty="0" smtClean="0"/>
              <a:t>Hola mi nombre es….</a:t>
            </a:r>
          </a:p>
          <a:p>
            <a:pPr marL="571500" indent="-571500" algn="l">
              <a:buFont typeface="Arial" panose="020B0604020202020204" pitchFamily="34" charset="0"/>
              <a:buChar char="•"/>
            </a:pPr>
            <a:r>
              <a:rPr lang="es-MX" sz="3600" dirty="0" smtClean="0"/>
              <a:t>Mi edad es…</a:t>
            </a:r>
          </a:p>
          <a:p>
            <a:pPr marL="571500" indent="-571500" algn="l">
              <a:buFont typeface="Arial" panose="020B0604020202020204" pitchFamily="34" charset="0"/>
              <a:buChar char="•"/>
            </a:pPr>
            <a:r>
              <a:rPr lang="es-MX" sz="3600" dirty="0" smtClean="0"/>
              <a:t>Mi profesión es…</a:t>
            </a:r>
          </a:p>
          <a:p>
            <a:pPr marL="571500" indent="-571500" algn="l">
              <a:buFont typeface="Arial" panose="020B0604020202020204" pitchFamily="34" charset="0"/>
              <a:buChar char="•"/>
            </a:pPr>
            <a:r>
              <a:rPr lang="es-MX" sz="3600" dirty="0" smtClean="0"/>
              <a:t>Me dedico a…</a:t>
            </a:r>
          </a:p>
          <a:p>
            <a:pPr marL="571500" indent="-571500" algn="l">
              <a:buFont typeface="Arial" panose="020B0604020202020204" pitchFamily="34" charset="0"/>
              <a:buChar char="•"/>
            </a:pPr>
            <a:r>
              <a:rPr lang="es-MX" sz="3600" dirty="0" smtClean="0"/>
              <a:t>Mis apostolados han sido...</a:t>
            </a:r>
          </a:p>
          <a:p>
            <a:pPr marL="571500" indent="-571500" algn="l">
              <a:buFont typeface="Arial" panose="020B0604020202020204" pitchFamily="34" charset="0"/>
              <a:buChar char="•"/>
            </a:pPr>
            <a:r>
              <a:rPr lang="es-MX" sz="3600" dirty="0" smtClean="0"/>
              <a:t>¿</a:t>
            </a:r>
            <a:r>
              <a:rPr lang="es-MX" sz="3600" dirty="0" smtClean="0"/>
              <a:t>Qué d</a:t>
            </a:r>
            <a:r>
              <a:rPr lang="es-MX" sz="3600" dirty="0" smtClean="0"/>
              <a:t>os palabras escogería para describirme a mi mismo?</a:t>
            </a:r>
          </a:p>
          <a:p>
            <a:pPr marL="571500" indent="-571500" algn="l">
              <a:buFont typeface="Arial" panose="020B0604020202020204" pitchFamily="34" charset="0"/>
              <a:buChar char="•"/>
            </a:pPr>
            <a:r>
              <a:rPr lang="es-MX" sz="3600" dirty="0" smtClean="0"/>
              <a:t>¿Qué dos palabras escogería Dios para describirme?</a:t>
            </a:r>
            <a:endParaRPr lang="es-MX" sz="3600" dirty="0" smtClean="0"/>
          </a:p>
          <a:p>
            <a:pPr algn="l"/>
            <a:endParaRPr lang="es-MX" sz="3600" dirty="0"/>
          </a:p>
        </p:txBody>
      </p:sp>
    </p:spTree>
    <p:extLst>
      <p:ext uri="{BB962C8B-B14F-4D97-AF65-F5344CB8AC3E}">
        <p14:creationId xmlns:p14="http://schemas.microsoft.com/office/powerpoint/2010/main" val="3411475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kumimoji="0" lang="es-MX" sz="4000" b="1" i="0" u="none" strike="noStrike" kern="1200" cap="none" spc="-38" normalizeH="0" baseline="0" noProof="0" dirty="0" smtClean="0">
                <a:ln>
                  <a:noFill/>
                </a:ln>
                <a:solidFill>
                  <a:schemeClr val="bg1"/>
                </a:solidFill>
                <a:effectLst/>
                <a:uLnTx/>
                <a:uFillTx/>
                <a:latin typeface="Calibri"/>
                <a:ea typeface="+mj-ea"/>
                <a:cs typeface="+mj-cs"/>
              </a:rPr>
              <a:t>IDEAS QUE DEBE  REFORZAR EL ÁREA IV</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graphicFrame>
        <p:nvGraphicFramePr>
          <p:cNvPr id="5" name="Marcador de contenido 3"/>
          <p:cNvGraphicFramePr>
            <a:graphicFrameLocks/>
          </p:cNvGraphicFramePr>
          <p:nvPr>
            <p:extLst>
              <p:ext uri="{D42A27DB-BD31-4B8C-83A1-F6EECF244321}">
                <p14:modId xmlns:p14="http://schemas.microsoft.com/office/powerpoint/2010/main" val="2599298433"/>
              </p:ext>
            </p:extLst>
          </p:nvPr>
        </p:nvGraphicFramePr>
        <p:xfrm>
          <a:off x="233978" y="1168416"/>
          <a:ext cx="11409405" cy="4925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5842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266063" y="1011537"/>
            <a:ext cx="11088868" cy="5551929"/>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rgbClr val="E48312"/>
              </a:buClr>
              <a:defRPr/>
            </a:pPr>
            <a:r>
              <a:rPr lang="es-ES_tradnl" sz="3200" dirty="0">
                <a:solidFill>
                  <a:schemeClr val="accent6">
                    <a:lumMod val="75000"/>
                  </a:schemeClr>
                </a:solidFill>
              </a:rPr>
              <a:t>F1.- </a:t>
            </a:r>
            <a:r>
              <a:rPr lang="es-ES_tradnl" sz="3200" dirty="0">
                <a:solidFill>
                  <a:srgbClr val="002060"/>
                </a:solidFill>
              </a:rPr>
              <a:t>P</a:t>
            </a:r>
            <a:r>
              <a:rPr lang="es-ES_tradnl" sz="3200" dirty="0" smtClean="0">
                <a:solidFill>
                  <a:srgbClr val="002060"/>
                </a:solidFill>
              </a:rPr>
              <a:t>rocede a la ejecución del plan de trabajo en relación a sus funciones.</a:t>
            </a:r>
          </a:p>
          <a:p>
            <a:pPr algn="just">
              <a:buClr>
                <a:srgbClr val="E48312"/>
              </a:buClr>
              <a:defRPr/>
            </a:pPr>
            <a:r>
              <a:rPr lang="es-ES_tradnl" sz="3200" dirty="0" smtClean="0">
                <a:solidFill>
                  <a:schemeClr val="accent6">
                    <a:lumMod val="75000"/>
                  </a:schemeClr>
                </a:solidFill>
              </a:rPr>
              <a:t>F2.- </a:t>
            </a:r>
            <a:r>
              <a:rPr lang="es-ES_tradnl" sz="3200" dirty="0" smtClean="0">
                <a:solidFill>
                  <a:srgbClr val="002060"/>
                </a:solidFill>
              </a:rPr>
              <a:t>Capacita a los matrimonios responsables de áreas IV.</a:t>
            </a:r>
          </a:p>
          <a:p>
            <a:pPr algn="just">
              <a:buClr>
                <a:srgbClr val="E48312"/>
              </a:buClr>
              <a:defRPr/>
            </a:pPr>
            <a:r>
              <a:rPr lang="es-ES_tradnl" sz="3200" dirty="0" smtClean="0">
                <a:solidFill>
                  <a:schemeClr val="accent6">
                    <a:lumMod val="75000"/>
                  </a:schemeClr>
                </a:solidFill>
              </a:rPr>
              <a:t>F3.- </a:t>
            </a:r>
            <a:r>
              <a:rPr lang="es-ES_tradnl" sz="3200" dirty="0" smtClean="0">
                <a:solidFill>
                  <a:srgbClr val="002060"/>
                </a:solidFill>
              </a:rPr>
              <a:t>Supervisa el desempeño de las áreas IV de sector en relación a su función.</a:t>
            </a:r>
          </a:p>
          <a:p>
            <a:pPr algn="just">
              <a:buClr>
                <a:srgbClr val="E48312"/>
              </a:buClr>
              <a:defRPr/>
            </a:pPr>
            <a:r>
              <a:rPr lang="es-ES_tradnl" sz="3200" dirty="0" smtClean="0">
                <a:solidFill>
                  <a:schemeClr val="accent6">
                    <a:lumMod val="75000"/>
                  </a:schemeClr>
                </a:solidFill>
              </a:rPr>
              <a:t>F4.- </a:t>
            </a:r>
            <a:r>
              <a:rPr lang="es-ES_tradnl" sz="3200" dirty="0">
                <a:solidFill>
                  <a:srgbClr val="002060"/>
                </a:solidFill>
              </a:rPr>
              <a:t>Supervisa </a:t>
            </a:r>
            <a:r>
              <a:rPr lang="es-ES_tradnl" sz="3200" dirty="0" smtClean="0">
                <a:solidFill>
                  <a:srgbClr val="002060"/>
                </a:solidFill>
              </a:rPr>
              <a:t>la integración de los equipos de capacitación en los sectores.</a:t>
            </a:r>
          </a:p>
          <a:p>
            <a:pPr algn="just">
              <a:buClr>
                <a:srgbClr val="E48312"/>
              </a:buClr>
              <a:defRPr/>
            </a:pPr>
            <a:r>
              <a:rPr lang="es-ES_tradnl" sz="3200" dirty="0" smtClean="0">
                <a:solidFill>
                  <a:schemeClr val="accent6">
                    <a:lumMod val="75000"/>
                  </a:schemeClr>
                </a:solidFill>
              </a:rPr>
              <a:t>F5.- </a:t>
            </a:r>
            <a:r>
              <a:rPr lang="es-ES_tradnl" sz="3200" dirty="0">
                <a:solidFill>
                  <a:srgbClr val="002060"/>
                </a:solidFill>
              </a:rPr>
              <a:t>Supervisa el </a:t>
            </a:r>
            <a:r>
              <a:rPr lang="es-ES_tradnl" sz="3200" dirty="0" smtClean="0">
                <a:solidFill>
                  <a:srgbClr val="002060"/>
                </a:solidFill>
              </a:rPr>
              <a:t>establecimiento de programas de capacitación en los sectores.</a:t>
            </a:r>
          </a:p>
          <a:p>
            <a:pPr algn="just">
              <a:buClr>
                <a:srgbClr val="E48312"/>
              </a:buClr>
              <a:defRPr/>
            </a:pPr>
            <a:r>
              <a:rPr lang="es-ES_tradnl" sz="3200" dirty="0" smtClean="0">
                <a:solidFill>
                  <a:schemeClr val="accent6">
                    <a:lumMod val="75000"/>
                  </a:schemeClr>
                </a:solidFill>
              </a:rPr>
              <a:t>F6.- </a:t>
            </a:r>
            <a:r>
              <a:rPr lang="es-ES_tradnl" sz="3200" dirty="0" smtClean="0">
                <a:solidFill>
                  <a:srgbClr val="002060"/>
                </a:solidFill>
              </a:rPr>
              <a:t>Analiza la problemática de los sectores y la comunica al ECD.</a:t>
            </a:r>
          </a:p>
          <a:p>
            <a:pPr algn="just">
              <a:buClr>
                <a:srgbClr val="E48312"/>
              </a:buClr>
              <a:defRPr/>
            </a:pPr>
            <a:endParaRPr lang="es-ES_tradnl" sz="3200" dirty="0" smtClean="0">
              <a:solidFill>
                <a:srgbClr val="002060"/>
              </a:solidFill>
            </a:endParaRPr>
          </a:p>
          <a:p>
            <a:pPr>
              <a:buClr>
                <a:srgbClr val="E48312"/>
              </a:buClr>
              <a:defRPr/>
            </a:pPr>
            <a:endParaRPr lang="es-MX" sz="2800" dirty="0">
              <a:solidFill>
                <a:srgbClr val="990033"/>
              </a:solidFill>
            </a:endParaRPr>
          </a:p>
        </p:txBody>
      </p:sp>
      <p:sp>
        <p:nvSpPr>
          <p:cNvPr id="5"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FUNCIONES DEL AREA IV DIOCESANA</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2305842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129582" y="1025185"/>
            <a:ext cx="10952399" cy="5551929"/>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rgbClr val="E48312"/>
              </a:buClr>
              <a:defRPr/>
            </a:pPr>
            <a:r>
              <a:rPr lang="es-ES_tradnl" sz="3200" dirty="0" smtClean="0">
                <a:solidFill>
                  <a:schemeClr val="accent6">
                    <a:lumMod val="75000"/>
                  </a:schemeClr>
                </a:solidFill>
              </a:rPr>
              <a:t>F7.- </a:t>
            </a:r>
            <a:r>
              <a:rPr lang="es-ES_tradnl" sz="3200" dirty="0" smtClean="0">
                <a:solidFill>
                  <a:srgbClr val="002060"/>
                </a:solidFill>
              </a:rPr>
              <a:t>Elabora las actas de las reuniones del ECD plasmando problemáticas y avances.</a:t>
            </a:r>
          </a:p>
          <a:p>
            <a:pPr algn="just">
              <a:buClr>
                <a:srgbClr val="E48312"/>
              </a:buClr>
              <a:defRPr/>
            </a:pPr>
            <a:r>
              <a:rPr lang="es-ES_tradnl" sz="3200" dirty="0" smtClean="0">
                <a:solidFill>
                  <a:schemeClr val="accent6">
                    <a:lumMod val="75000"/>
                  </a:schemeClr>
                </a:solidFill>
              </a:rPr>
              <a:t>F8.- </a:t>
            </a:r>
            <a:r>
              <a:rPr lang="es-ES_tradnl" sz="3200" dirty="0">
                <a:solidFill>
                  <a:srgbClr val="002060"/>
                </a:solidFill>
              </a:rPr>
              <a:t>A</a:t>
            </a:r>
            <a:r>
              <a:rPr lang="es-ES_tradnl" sz="3200" dirty="0" smtClean="0">
                <a:solidFill>
                  <a:srgbClr val="002060"/>
                </a:solidFill>
              </a:rPr>
              <a:t>segura el envío de las actas a SNR a los 6 días después de haberse llevado a cabo la reunión.</a:t>
            </a:r>
          </a:p>
          <a:p>
            <a:pPr algn="just">
              <a:buClr>
                <a:srgbClr val="E48312"/>
              </a:buClr>
              <a:defRPr/>
            </a:pPr>
            <a:r>
              <a:rPr lang="es-ES_tradnl" sz="3200" dirty="0" smtClean="0">
                <a:solidFill>
                  <a:schemeClr val="accent6">
                    <a:lumMod val="75000"/>
                  </a:schemeClr>
                </a:solidFill>
              </a:rPr>
              <a:t>F9.- </a:t>
            </a:r>
            <a:r>
              <a:rPr lang="es-ES_tradnl" sz="3200" dirty="0" smtClean="0">
                <a:solidFill>
                  <a:srgbClr val="002060"/>
                </a:solidFill>
              </a:rPr>
              <a:t>Mantiene actualizado el directorio de la Diócesis.</a:t>
            </a:r>
          </a:p>
          <a:p>
            <a:pPr algn="just">
              <a:buClr>
                <a:srgbClr val="E48312"/>
              </a:buClr>
              <a:defRPr/>
            </a:pPr>
            <a:r>
              <a:rPr lang="es-ES_tradnl" sz="3200" dirty="0" smtClean="0">
                <a:solidFill>
                  <a:schemeClr val="accent6">
                    <a:lumMod val="75000"/>
                  </a:schemeClr>
                </a:solidFill>
              </a:rPr>
              <a:t>F10.- </a:t>
            </a:r>
            <a:r>
              <a:rPr lang="es-ES_tradnl" sz="3200" dirty="0">
                <a:solidFill>
                  <a:srgbClr val="002060"/>
                </a:solidFill>
              </a:rPr>
              <a:t>D</a:t>
            </a:r>
            <a:r>
              <a:rPr lang="es-ES_tradnl" sz="3200" dirty="0" smtClean="0">
                <a:solidFill>
                  <a:srgbClr val="002060"/>
                </a:solidFill>
              </a:rPr>
              <a:t>iseña boletín Diocesano.</a:t>
            </a:r>
          </a:p>
          <a:p>
            <a:pPr algn="just">
              <a:buClr>
                <a:srgbClr val="E48312"/>
              </a:buClr>
              <a:defRPr/>
            </a:pPr>
            <a:r>
              <a:rPr lang="es-ES_tradnl" sz="3200" dirty="0" smtClean="0">
                <a:solidFill>
                  <a:schemeClr val="accent6">
                    <a:lumMod val="75000"/>
                  </a:schemeClr>
                </a:solidFill>
              </a:rPr>
              <a:t>F11.- </a:t>
            </a:r>
            <a:r>
              <a:rPr lang="es-ES_tradnl" sz="3200" dirty="0" smtClean="0">
                <a:solidFill>
                  <a:srgbClr val="002060"/>
                </a:solidFill>
              </a:rPr>
              <a:t>Supervisa el cumplimiento de los ordenamientos del MFC en la Diócesis.</a:t>
            </a:r>
          </a:p>
          <a:p>
            <a:pPr algn="just">
              <a:buClr>
                <a:srgbClr val="E48312"/>
              </a:buClr>
              <a:defRPr/>
            </a:pPr>
            <a:r>
              <a:rPr lang="es-ES_tradnl" sz="3200" dirty="0" smtClean="0">
                <a:solidFill>
                  <a:schemeClr val="accent6">
                    <a:lumMod val="75000"/>
                  </a:schemeClr>
                </a:solidFill>
              </a:rPr>
              <a:t>F12.-</a:t>
            </a:r>
            <a:r>
              <a:rPr lang="es-ES_tradnl" sz="3200" dirty="0" smtClean="0">
                <a:solidFill>
                  <a:srgbClr val="002060"/>
                </a:solidFill>
              </a:rPr>
              <a:t>Participa en la organización de las reuniones Diocesanas, Plenarias, regionales y de bloque que se realicen en la Diócesis.</a:t>
            </a:r>
          </a:p>
          <a:p>
            <a:pPr algn="just">
              <a:buClr>
                <a:srgbClr val="E48312"/>
              </a:buClr>
              <a:defRPr/>
            </a:pPr>
            <a:endParaRPr lang="es-ES_tradnl" sz="3200" dirty="0" smtClean="0">
              <a:solidFill>
                <a:srgbClr val="002060"/>
              </a:solidFill>
            </a:endParaRPr>
          </a:p>
          <a:p>
            <a:pPr>
              <a:buClr>
                <a:srgbClr val="E48312"/>
              </a:buClr>
              <a:defRPr/>
            </a:pPr>
            <a:endParaRPr lang="es-MX" sz="2800" dirty="0">
              <a:solidFill>
                <a:srgbClr val="990033"/>
              </a:solidFill>
            </a:endParaRPr>
          </a:p>
        </p:txBody>
      </p:sp>
      <p:sp>
        <p:nvSpPr>
          <p:cNvPr id="5"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FUNCIONES DEL AREA IV DIOCESANA</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135569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74991" y="1148017"/>
            <a:ext cx="11061582" cy="5551929"/>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rgbClr val="E48312"/>
              </a:buClr>
              <a:defRPr/>
            </a:pPr>
            <a:r>
              <a:rPr lang="es-ES_tradnl" sz="3200" dirty="0" smtClean="0">
                <a:solidFill>
                  <a:schemeClr val="accent6">
                    <a:lumMod val="75000"/>
                  </a:schemeClr>
                </a:solidFill>
              </a:rPr>
              <a:t>F13.- </a:t>
            </a:r>
            <a:r>
              <a:rPr lang="es-ES_tradnl" sz="3200" dirty="0" smtClean="0">
                <a:solidFill>
                  <a:srgbClr val="002060"/>
                </a:solidFill>
              </a:rPr>
              <a:t>Asiste a las reuniones que sean convocado por el ECN.</a:t>
            </a:r>
          </a:p>
          <a:p>
            <a:pPr algn="just">
              <a:buClr>
                <a:srgbClr val="E48312"/>
              </a:buClr>
              <a:defRPr/>
            </a:pPr>
            <a:r>
              <a:rPr lang="es-ES_tradnl" sz="3200" dirty="0" smtClean="0">
                <a:solidFill>
                  <a:schemeClr val="accent6">
                    <a:lumMod val="75000"/>
                  </a:schemeClr>
                </a:solidFill>
              </a:rPr>
              <a:t>F14.- </a:t>
            </a:r>
            <a:r>
              <a:rPr lang="es-ES_tradnl" sz="3200" dirty="0" smtClean="0">
                <a:solidFill>
                  <a:srgbClr val="002060"/>
                </a:solidFill>
              </a:rPr>
              <a:t>Evalúan resultados.</a:t>
            </a:r>
          </a:p>
          <a:p>
            <a:pPr algn="just">
              <a:buClr>
                <a:srgbClr val="E48312"/>
              </a:buClr>
              <a:defRPr/>
            </a:pPr>
            <a:r>
              <a:rPr lang="es-ES_tradnl" sz="3200" dirty="0" smtClean="0">
                <a:solidFill>
                  <a:schemeClr val="accent6">
                    <a:lumMod val="75000"/>
                  </a:schemeClr>
                </a:solidFill>
              </a:rPr>
              <a:t>F15.- </a:t>
            </a:r>
            <a:r>
              <a:rPr lang="es-ES_tradnl" sz="3200" dirty="0" smtClean="0">
                <a:solidFill>
                  <a:srgbClr val="002060"/>
                </a:solidFill>
              </a:rPr>
              <a:t>Aplica acciones de Mejora.</a:t>
            </a:r>
          </a:p>
          <a:p>
            <a:pPr algn="just">
              <a:buClr>
                <a:srgbClr val="E48312"/>
              </a:buClr>
              <a:defRPr/>
            </a:pPr>
            <a:r>
              <a:rPr lang="es-ES_tradnl" sz="3200" dirty="0" smtClean="0">
                <a:solidFill>
                  <a:schemeClr val="accent6">
                    <a:lumMod val="75000"/>
                  </a:schemeClr>
                </a:solidFill>
              </a:rPr>
              <a:t>F16.- </a:t>
            </a:r>
            <a:r>
              <a:rPr lang="es-ES_tradnl" sz="3200" dirty="0" smtClean="0">
                <a:solidFill>
                  <a:srgbClr val="002060"/>
                </a:solidFill>
              </a:rPr>
              <a:t>Al finalizar el tercer año prepara y realiza la entrega recepción.</a:t>
            </a:r>
          </a:p>
          <a:p>
            <a:pPr algn="just">
              <a:buClr>
                <a:srgbClr val="E48312"/>
              </a:buClr>
              <a:defRPr/>
            </a:pPr>
            <a:endParaRPr lang="es-ES_tradnl" sz="3200" dirty="0" smtClean="0">
              <a:solidFill>
                <a:srgbClr val="002060"/>
              </a:solidFill>
            </a:endParaRPr>
          </a:p>
          <a:p>
            <a:pPr>
              <a:buClr>
                <a:srgbClr val="E48312"/>
              </a:buClr>
              <a:defRPr/>
            </a:pPr>
            <a:endParaRPr lang="es-MX" sz="2800" dirty="0">
              <a:solidFill>
                <a:srgbClr val="990033"/>
              </a:solidFill>
            </a:endParaRPr>
          </a:p>
        </p:txBody>
      </p:sp>
      <p:sp>
        <p:nvSpPr>
          <p:cNvPr id="5"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FUNCIONES DEL AREA IV DIOCESANA</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807614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cxnSp>
        <p:nvCxnSpPr>
          <p:cNvPr id="4" name="Conector recto 4"/>
          <p:cNvCxnSpPr/>
          <p:nvPr/>
        </p:nvCxnSpPr>
        <p:spPr>
          <a:xfrm>
            <a:off x="4030392" y="1832097"/>
            <a:ext cx="6627" cy="3712938"/>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5" name="Conector recto 7"/>
          <p:cNvCxnSpPr/>
          <p:nvPr/>
        </p:nvCxnSpPr>
        <p:spPr>
          <a:xfrm>
            <a:off x="4037019" y="1832097"/>
            <a:ext cx="742120"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6" name="Conector recto 9"/>
          <p:cNvCxnSpPr/>
          <p:nvPr/>
        </p:nvCxnSpPr>
        <p:spPr>
          <a:xfrm>
            <a:off x="4028025" y="2998262"/>
            <a:ext cx="1166189"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7" name="Conector recto 12"/>
          <p:cNvCxnSpPr/>
          <p:nvPr/>
        </p:nvCxnSpPr>
        <p:spPr>
          <a:xfrm>
            <a:off x="4042086" y="4334599"/>
            <a:ext cx="830908" cy="4162"/>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sp>
        <p:nvSpPr>
          <p:cNvPr id="8" name="Rectángulo redondeado 18"/>
          <p:cNvSpPr/>
          <p:nvPr/>
        </p:nvSpPr>
        <p:spPr>
          <a:xfrm>
            <a:off x="4739831" y="1347866"/>
            <a:ext cx="2703445" cy="887896"/>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IMPORTANCIA</a:t>
            </a:r>
          </a:p>
        </p:txBody>
      </p:sp>
      <p:sp>
        <p:nvSpPr>
          <p:cNvPr id="9" name="Rectángulo redondeado 19"/>
          <p:cNvSpPr/>
          <p:nvPr/>
        </p:nvSpPr>
        <p:spPr>
          <a:xfrm>
            <a:off x="4835246" y="2604481"/>
            <a:ext cx="2608030" cy="795130"/>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FUNCIONES</a:t>
            </a:r>
            <a:endParaRPr kumimoji="0" lang="es-MX" sz="1800" b="1" i="0" u="none" strike="noStrike" kern="0" cap="none" spc="0" normalizeH="0" baseline="0" noProof="0" dirty="0">
              <a:ln>
                <a:noFill/>
              </a:ln>
              <a:solidFill>
                <a:srgbClr val="000000"/>
              </a:solidFill>
              <a:effectLst/>
              <a:uLnTx/>
              <a:uFillTx/>
              <a:latin typeface="Calibri"/>
              <a:ea typeface="+mn-ea"/>
              <a:cs typeface="+mn-cs"/>
            </a:endParaRPr>
          </a:p>
        </p:txBody>
      </p:sp>
      <p:sp>
        <p:nvSpPr>
          <p:cNvPr id="10" name="Rectángulo redondeado 8"/>
          <p:cNvSpPr/>
          <p:nvPr/>
        </p:nvSpPr>
        <p:spPr>
          <a:xfrm>
            <a:off x="4831739" y="3886352"/>
            <a:ext cx="2745352" cy="812502"/>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ACTIVIDADES</a:t>
            </a:r>
          </a:p>
        </p:txBody>
      </p:sp>
      <p:sp>
        <p:nvSpPr>
          <p:cNvPr id="11" name="Flecha derecha 11"/>
          <p:cNvSpPr/>
          <p:nvPr/>
        </p:nvSpPr>
        <p:spPr>
          <a:xfrm flipH="1">
            <a:off x="8023653" y="3949471"/>
            <a:ext cx="1738185" cy="686264"/>
          </a:xfrm>
          <a:prstGeom prst="rightArrow">
            <a:avLst/>
          </a:prstGeom>
          <a:solidFill>
            <a:srgbClr val="C00000"/>
          </a:solidFill>
          <a:ln w="15875" cap="flat" cmpd="sng" algn="ctr">
            <a:solidFill>
              <a:srgbClr val="86564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pic>
        <p:nvPicPr>
          <p:cNvPr id="12" name="Imagen 3"/>
          <p:cNvPicPr>
            <a:picLocks noChangeAspect="1"/>
          </p:cNvPicPr>
          <p:nvPr/>
        </p:nvPicPr>
        <p:blipFill>
          <a:blip r:embed="rId3"/>
          <a:stretch>
            <a:fillRect/>
          </a:stretch>
        </p:blipFill>
        <p:spPr>
          <a:xfrm>
            <a:off x="3994204" y="5490166"/>
            <a:ext cx="926672" cy="109738"/>
          </a:xfrm>
          <a:prstGeom prst="rect">
            <a:avLst/>
          </a:prstGeom>
        </p:spPr>
      </p:pic>
      <p:pic>
        <p:nvPicPr>
          <p:cNvPr id="13" name="Imagen 5"/>
          <p:cNvPicPr>
            <a:picLocks noChangeAspect="1"/>
          </p:cNvPicPr>
          <p:nvPr/>
        </p:nvPicPr>
        <p:blipFill>
          <a:blip r:embed="rId4"/>
          <a:stretch>
            <a:fillRect/>
          </a:stretch>
        </p:blipFill>
        <p:spPr>
          <a:xfrm flipV="1">
            <a:off x="3511253" y="3567388"/>
            <a:ext cx="525766" cy="45719"/>
          </a:xfrm>
          <a:prstGeom prst="rect">
            <a:avLst/>
          </a:prstGeom>
        </p:spPr>
      </p:pic>
      <p:sp>
        <p:nvSpPr>
          <p:cNvPr id="14" name="Rectángulo redondeado 14"/>
          <p:cNvSpPr/>
          <p:nvPr/>
        </p:nvSpPr>
        <p:spPr>
          <a:xfrm>
            <a:off x="4831739" y="5095063"/>
            <a:ext cx="2780296" cy="790205"/>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INDICADORES</a:t>
            </a:r>
          </a:p>
        </p:txBody>
      </p:sp>
      <p:pic>
        <p:nvPicPr>
          <p:cNvPr id="15" name="Imagen 1"/>
          <p:cNvPicPr>
            <a:picLocks noChangeAspect="1"/>
          </p:cNvPicPr>
          <p:nvPr/>
        </p:nvPicPr>
        <p:blipFill>
          <a:blip r:embed="rId5"/>
          <a:stretch>
            <a:fillRect/>
          </a:stretch>
        </p:blipFill>
        <p:spPr>
          <a:xfrm>
            <a:off x="1389661" y="3024792"/>
            <a:ext cx="2121592" cy="1176630"/>
          </a:xfrm>
          <a:prstGeom prst="rect">
            <a:avLst/>
          </a:prstGeom>
        </p:spPr>
      </p:pic>
    </p:spTree>
    <p:extLst>
      <p:ext uri="{BB962C8B-B14F-4D97-AF65-F5344CB8AC3E}">
        <p14:creationId xmlns:p14="http://schemas.microsoft.com/office/powerpoint/2010/main" val="871208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32736" y="1265207"/>
            <a:ext cx="10885476" cy="937518"/>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68580" indent="-68580">
              <a:lnSpc>
                <a:spcPct val="90000"/>
              </a:lnSpc>
              <a:spcBef>
                <a:spcPts val="900"/>
              </a:spcBef>
              <a:spcAft>
                <a:spcPts val="150"/>
              </a:spcAft>
              <a:defRPr/>
            </a:pPr>
            <a:r>
              <a:rPr lang="es-ES_tradnl" sz="3200" spc="0" dirty="0" smtClean="0">
                <a:solidFill>
                  <a:schemeClr val="accent6">
                    <a:lumMod val="75000"/>
                  </a:schemeClr>
                </a:solidFill>
                <a:latin typeface="Calibri" panose="020F0502020204030204"/>
              </a:rPr>
              <a:t>F1. </a:t>
            </a:r>
            <a:r>
              <a:rPr lang="es-ES_tradnl" sz="3200" spc="0" dirty="0" smtClean="0">
                <a:solidFill>
                  <a:srgbClr val="002060"/>
                </a:solidFill>
                <a:latin typeface="Calibri" panose="020F0502020204030204"/>
              </a:rPr>
              <a:t>Dar seguimiento al Plan de trabajo en relación   a sus funciones.</a:t>
            </a:r>
          </a:p>
        </p:txBody>
      </p:sp>
      <p:sp>
        <p:nvSpPr>
          <p:cNvPr id="5" name="4 Rectángulo"/>
          <p:cNvSpPr/>
          <p:nvPr/>
        </p:nvSpPr>
        <p:spPr>
          <a:xfrm>
            <a:off x="222388" y="2277507"/>
            <a:ext cx="10518399" cy="830997"/>
          </a:xfrm>
          <a:prstGeom prst="rect">
            <a:avLst/>
          </a:prstGeom>
        </p:spPr>
        <p:txBody>
          <a:bodyPr wrap="square">
            <a:spAutoFit/>
          </a:bodyPr>
          <a:lstStyle/>
          <a:p>
            <a:pPr marL="342900" indent="-342900">
              <a:buClr>
                <a:schemeClr val="accent6">
                  <a:lumMod val="75000"/>
                </a:schemeClr>
              </a:buClr>
              <a:buFont typeface="Wingdings" pitchFamily="2" charset="2"/>
              <a:buChar char="§"/>
            </a:pPr>
            <a:r>
              <a:rPr lang="es-MX" sz="2400" dirty="0">
                <a:solidFill>
                  <a:srgbClr val="000000"/>
                </a:solidFill>
                <a:cs typeface="Arial" charset="0"/>
              </a:rPr>
              <a:t>Ajustar el trabajo Diocesano al Plan de trabajo del ECN y </a:t>
            </a:r>
            <a:r>
              <a:rPr lang="es-MX" sz="2400" dirty="0" smtClean="0">
                <a:solidFill>
                  <a:srgbClr val="000000"/>
                </a:solidFill>
                <a:cs typeface="Arial" charset="0"/>
              </a:rPr>
              <a:t>establecer </a:t>
            </a:r>
            <a:r>
              <a:rPr lang="es-MX" sz="2400" dirty="0">
                <a:solidFill>
                  <a:srgbClr val="000000"/>
                </a:solidFill>
                <a:cs typeface="Arial" charset="0"/>
              </a:rPr>
              <a:t>medios y estrategias para el cumplimiento del mismo, en unidad y corresponsabilidad</a:t>
            </a:r>
            <a:endParaRPr lang="es-MX" dirty="0"/>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pic>
        <p:nvPicPr>
          <p:cNvPr id="1032" name="Picture 8" descr="Resultado de imagen de imagen logrando objeti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081" y="3476932"/>
            <a:ext cx="2758781" cy="2207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096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28272" y="1246130"/>
            <a:ext cx="10058400" cy="937518"/>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68580" indent="-68580">
              <a:lnSpc>
                <a:spcPct val="90000"/>
              </a:lnSpc>
              <a:spcBef>
                <a:spcPts val="900"/>
              </a:spcBef>
              <a:spcAft>
                <a:spcPts val="150"/>
              </a:spcAft>
              <a:defRPr/>
            </a:pPr>
            <a:r>
              <a:rPr lang="es-ES_tradnl" sz="3200" spc="0" dirty="0" smtClean="0">
                <a:solidFill>
                  <a:schemeClr val="accent6">
                    <a:lumMod val="75000"/>
                  </a:schemeClr>
                </a:solidFill>
                <a:latin typeface="Calibri" panose="020F0502020204030204"/>
              </a:rPr>
              <a:t>F2. </a:t>
            </a:r>
            <a:r>
              <a:rPr lang="es-ES_tradnl" sz="3200" spc="0" dirty="0" smtClean="0">
                <a:solidFill>
                  <a:srgbClr val="002060"/>
                </a:solidFill>
                <a:latin typeface="Calibri" panose="020F0502020204030204"/>
              </a:rPr>
              <a:t>Promover y coordinar la capacitación de los miembros del MFC en la Diócesis.</a:t>
            </a:r>
            <a:r>
              <a:rPr lang="es-MX" sz="3200" spc="0" dirty="0" smtClean="0">
                <a:solidFill>
                  <a:srgbClr val="990033"/>
                </a:solidFill>
                <a:latin typeface="Calibri" panose="020F0502020204030204"/>
              </a:rPr>
              <a:t/>
            </a:r>
            <a:br>
              <a:rPr lang="es-MX" sz="3200" spc="0" dirty="0" smtClean="0">
                <a:solidFill>
                  <a:srgbClr val="990033"/>
                </a:solidFill>
                <a:latin typeface="Calibri" panose="020F0502020204030204"/>
              </a:rPr>
            </a:br>
            <a:endParaRPr lang="es-MX" sz="3200" dirty="0">
              <a:solidFill>
                <a:srgbClr val="865640">
                  <a:lumMod val="50000"/>
                </a:srgbClr>
              </a:solidFill>
            </a:endParaRPr>
          </a:p>
        </p:txBody>
      </p:sp>
      <p:sp>
        <p:nvSpPr>
          <p:cNvPr id="5" name="Marcador de contenido 2"/>
          <p:cNvSpPr txBox="1">
            <a:spLocks/>
          </p:cNvSpPr>
          <p:nvPr/>
        </p:nvSpPr>
        <p:spPr>
          <a:xfrm>
            <a:off x="348705" y="1941942"/>
            <a:ext cx="10866782" cy="4630008"/>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defTabSz="914400" fontAlgn="base">
              <a:lnSpc>
                <a:spcPct val="100000"/>
              </a:lnSpc>
              <a:spcBef>
                <a:spcPct val="0"/>
              </a:spcBef>
              <a:spcAft>
                <a:spcPct val="0"/>
              </a:spcAft>
              <a:buClrTx/>
              <a:buSzTx/>
              <a:buFont typeface="Calibri" panose="020F0502020204030204" pitchFamily="34" charset="0"/>
              <a:buNone/>
              <a:defRPr/>
            </a:pPr>
            <a:r>
              <a:rPr lang="es-MX" sz="2400" dirty="0" smtClean="0">
                <a:solidFill>
                  <a:schemeClr val="tx1"/>
                </a:solidFill>
                <a:cs typeface="Arial" charset="0"/>
              </a:rPr>
              <a:t>Capacitar a los matrimonios de áreas IV de los ECS.  </a:t>
            </a:r>
          </a:p>
          <a:p>
            <a:pPr marL="0" indent="0" defTabSz="914400" fontAlgn="base">
              <a:lnSpc>
                <a:spcPct val="100000"/>
              </a:lnSpc>
              <a:spcBef>
                <a:spcPct val="0"/>
              </a:spcBef>
              <a:spcAft>
                <a:spcPct val="0"/>
              </a:spcAft>
              <a:buClrTx/>
              <a:buSzTx/>
              <a:buFont typeface="Calibri" panose="020F0502020204030204" pitchFamily="34" charset="0"/>
              <a:buNone/>
              <a:defRPr/>
            </a:pPr>
            <a:r>
              <a:rPr lang="es-MX" sz="2400" dirty="0" smtClean="0">
                <a:solidFill>
                  <a:prstClr val="black"/>
                </a:solidFill>
                <a:cs typeface="Arial" charset="0"/>
              </a:rPr>
              <a:t>Asegurarse que se tenga lo siguiente:</a:t>
            </a:r>
          </a:p>
          <a:p>
            <a:pPr defTabSz="914400" fontAlgn="base">
              <a:lnSpc>
                <a:spcPct val="100000"/>
              </a:lnSpc>
              <a:spcBef>
                <a:spcPct val="0"/>
              </a:spcBef>
              <a:spcAft>
                <a:spcPct val="0"/>
              </a:spcAft>
              <a:buClr>
                <a:schemeClr val="accent6">
                  <a:lumMod val="75000"/>
                </a:schemeClr>
              </a:buClr>
              <a:buSzTx/>
              <a:buFont typeface="Wingdings" pitchFamily="2" charset="2"/>
              <a:buChar char="§"/>
              <a:defRPr/>
            </a:pPr>
            <a:r>
              <a:rPr lang="es-MX" sz="2400" dirty="0" smtClean="0">
                <a:solidFill>
                  <a:schemeClr val="tx1"/>
                </a:solidFill>
                <a:cs typeface="Arial" charset="0"/>
              </a:rPr>
              <a:t>Haber vivido el CBF con los momentos fuertes.</a:t>
            </a:r>
          </a:p>
          <a:p>
            <a:pPr defTabSz="914400" fontAlgn="base">
              <a:lnSpc>
                <a:spcPct val="100000"/>
              </a:lnSpc>
              <a:spcBef>
                <a:spcPct val="0"/>
              </a:spcBef>
              <a:spcAft>
                <a:spcPct val="0"/>
              </a:spcAft>
              <a:buClr>
                <a:schemeClr val="accent6">
                  <a:lumMod val="75000"/>
                </a:schemeClr>
              </a:buClr>
              <a:buSzTx/>
              <a:buFont typeface="Wingdings" pitchFamily="2" charset="2"/>
              <a:buChar char="§"/>
              <a:defRPr/>
            </a:pPr>
            <a:r>
              <a:rPr lang="es-MX" sz="2400" dirty="0" smtClean="0">
                <a:solidFill>
                  <a:schemeClr val="tx1"/>
                </a:solidFill>
                <a:cs typeface="Arial" charset="0"/>
              </a:rPr>
              <a:t>Curso de capacitación Integral Progresiva I y II</a:t>
            </a:r>
          </a:p>
          <a:p>
            <a:pPr defTabSz="914400" fontAlgn="base">
              <a:lnSpc>
                <a:spcPct val="100000"/>
              </a:lnSpc>
              <a:spcBef>
                <a:spcPct val="0"/>
              </a:spcBef>
              <a:spcAft>
                <a:spcPct val="0"/>
              </a:spcAft>
              <a:buClr>
                <a:schemeClr val="accent6">
                  <a:lumMod val="75000"/>
                </a:schemeClr>
              </a:buClr>
              <a:buSzTx/>
              <a:buFont typeface="Wingdings" pitchFamily="2" charset="2"/>
              <a:buChar char="§"/>
              <a:defRPr/>
            </a:pPr>
            <a:r>
              <a:rPr lang="es-MX" sz="2400" dirty="0" smtClean="0">
                <a:solidFill>
                  <a:schemeClr val="tx1"/>
                </a:solidFill>
                <a:cs typeface="Arial" charset="0"/>
              </a:rPr>
              <a:t>Taller de Metodología</a:t>
            </a:r>
          </a:p>
          <a:p>
            <a:pPr defTabSz="914400" fontAlgn="base">
              <a:lnSpc>
                <a:spcPct val="100000"/>
              </a:lnSpc>
              <a:spcBef>
                <a:spcPct val="0"/>
              </a:spcBef>
              <a:spcAft>
                <a:spcPct val="0"/>
              </a:spcAft>
              <a:buClr>
                <a:schemeClr val="accent6">
                  <a:lumMod val="75000"/>
                </a:schemeClr>
              </a:buClr>
              <a:buSzTx/>
              <a:buFont typeface="Wingdings" pitchFamily="2" charset="2"/>
              <a:buChar char="§"/>
              <a:defRPr/>
            </a:pPr>
            <a:r>
              <a:rPr lang="es-MX" sz="2400" dirty="0" smtClean="0">
                <a:solidFill>
                  <a:schemeClr val="tx1"/>
                </a:solidFill>
                <a:cs typeface="Arial" charset="0"/>
              </a:rPr>
              <a:t>Curso sobre el Manual de Procedimientos del Ser y Hacer del ECS</a:t>
            </a:r>
          </a:p>
          <a:p>
            <a:pPr defTabSz="914400" fontAlgn="base">
              <a:lnSpc>
                <a:spcPct val="100000"/>
              </a:lnSpc>
              <a:spcBef>
                <a:spcPct val="0"/>
              </a:spcBef>
              <a:spcAft>
                <a:spcPct val="0"/>
              </a:spcAft>
              <a:buClr>
                <a:schemeClr val="accent6">
                  <a:lumMod val="75000"/>
                </a:schemeClr>
              </a:buClr>
              <a:buSzTx/>
              <a:buFont typeface="Wingdings" pitchFamily="2" charset="2"/>
              <a:buChar char="§"/>
              <a:defRPr/>
            </a:pPr>
            <a:r>
              <a:rPr lang="es-MX" sz="2400" dirty="0" smtClean="0">
                <a:solidFill>
                  <a:schemeClr val="tx1"/>
                </a:solidFill>
                <a:cs typeface="Arial" charset="0"/>
              </a:rPr>
              <a:t>Curso de Profundización para dirigentes</a:t>
            </a:r>
          </a:p>
          <a:p>
            <a:pPr defTabSz="914400" fontAlgn="base">
              <a:lnSpc>
                <a:spcPct val="100000"/>
              </a:lnSpc>
              <a:spcBef>
                <a:spcPct val="0"/>
              </a:spcBef>
              <a:spcAft>
                <a:spcPct val="0"/>
              </a:spcAft>
              <a:buClr>
                <a:schemeClr val="accent6">
                  <a:lumMod val="75000"/>
                </a:schemeClr>
              </a:buClr>
              <a:buSzTx/>
              <a:buFont typeface="Wingdings" pitchFamily="2" charset="2"/>
              <a:buChar char="§"/>
              <a:defRPr/>
            </a:pPr>
            <a:r>
              <a:rPr lang="es-MX" sz="2400" dirty="0" smtClean="0">
                <a:solidFill>
                  <a:schemeClr val="tx1"/>
                </a:solidFill>
                <a:cs typeface="Arial" charset="0"/>
              </a:rPr>
              <a:t>Curso sobre el Manual de Organización del MFC</a:t>
            </a:r>
          </a:p>
          <a:p>
            <a:pPr defTabSz="914400" fontAlgn="base">
              <a:lnSpc>
                <a:spcPct val="100000"/>
              </a:lnSpc>
              <a:spcBef>
                <a:spcPct val="0"/>
              </a:spcBef>
              <a:spcAft>
                <a:spcPct val="0"/>
              </a:spcAft>
              <a:buClr>
                <a:schemeClr val="accent6">
                  <a:lumMod val="75000"/>
                </a:schemeClr>
              </a:buClr>
              <a:buSzTx/>
              <a:buFont typeface="Wingdings" pitchFamily="2" charset="2"/>
              <a:buChar char="§"/>
              <a:defRPr/>
            </a:pPr>
            <a:r>
              <a:rPr lang="es-MX" sz="2400" dirty="0" smtClean="0">
                <a:solidFill>
                  <a:schemeClr val="tx1"/>
                </a:solidFill>
                <a:cs typeface="Arial" charset="0"/>
              </a:rPr>
              <a:t>Recibir capacitación con respecto al manejo del Área</a:t>
            </a:r>
          </a:p>
          <a:p>
            <a:pPr defTabSz="914400" fontAlgn="base">
              <a:lnSpc>
                <a:spcPct val="100000"/>
              </a:lnSpc>
              <a:spcBef>
                <a:spcPct val="0"/>
              </a:spcBef>
              <a:spcAft>
                <a:spcPct val="0"/>
              </a:spcAft>
              <a:buClr>
                <a:schemeClr val="accent6">
                  <a:lumMod val="75000"/>
                </a:schemeClr>
              </a:buClr>
              <a:buSzTx/>
              <a:buFont typeface="Wingdings" pitchFamily="2" charset="2"/>
              <a:buChar char="§"/>
              <a:defRPr/>
            </a:pPr>
            <a:r>
              <a:rPr lang="es-MX" sz="2400" dirty="0" smtClean="0">
                <a:solidFill>
                  <a:schemeClr val="tx1"/>
                </a:solidFill>
                <a:cs typeface="Arial" charset="0"/>
              </a:rPr>
              <a:t>Estudio de la carta de identidad y ordenamiento del MFC</a:t>
            </a:r>
          </a:p>
          <a:p>
            <a:pPr>
              <a:buClr>
                <a:srgbClr val="E48312"/>
              </a:buClr>
              <a:defRPr/>
            </a:pPr>
            <a:endParaRPr lang="es-MX" dirty="0">
              <a:solidFill>
                <a:srgbClr val="BD582C">
                  <a:lumMod val="50000"/>
                </a:srgbClr>
              </a:solidFill>
            </a:endParaRP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
        <p:nvSpPr>
          <p:cNvPr id="3" name="AutoShape 4" descr="blob:https://web.whatsapp.com/353a4d60-1cb5-47e1-9206-145075672f5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AutoShape 6" descr="blob:https://web.whatsapp.com/353a4d60-1cb5-47e1-9206-145075672f59"/>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6203" y="1578409"/>
            <a:ext cx="3343701" cy="225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5696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141920" y="1005016"/>
            <a:ext cx="10058400" cy="5321270"/>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rgbClr val="E48312"/>
              </a:buClr>
              <a:defRPr/>
            </a:pPr>
            <a:r>
              <a:rPr lang="es-MX" sz="2800" dirty="0" smtClean="0">
                <a:solidFill>
                  <a:srgbClr val="002060"/>
                </a:solidFill>
              </a:rPr>
              <a:t>PUNTOS A CONSIDERAR</a:t>
            </a:r>
          </a:p>
          <a:p>
            <a:pPr>
              <a:buClr>
                <a:schemeClr val="accent6">
                  <a:lumMod val="50000"/>
                </a:schemeClr>
              </a:buClr>
              <a:buFont typeface="Wingdings" panose="05000000000000000000" pitchFamily="2" charset="2"/>
              <a:buChar char="v"/>
              <a:defRPr/>
            </a:pPr>
            <a:r>
              <a:rPr lang="es-MX" sz="2400" dirty="0" smtClean="0">
                <a:solidFill>
                  <a:srgbClr val="BD582C">
                    <a:lumMod val="50000"/>
                  </a:srgbClr>
                </a:solidFill>
              </a:rPr>
              <a:t>Establecer calendarización para los cursos de capacitación.</a:t>
            </a:r>
          </a:p>
          <a:p>
            <a:pPr>
              <a:buClr>
                <a:schemeClr val="accent6">
                  <a:lumMod val="50000"/>
                </a:schemeClr>
              </a:buClr>
              <a:buFont typeface="Wingdings" panose="05000000000000000000" pitchFamily="2" charset="2"/>
              <a:buChar char="v"/>
              <a:defRPr/>
            </a:pPr>
            <a:r>
              <a:rPr lang="es-MX" sz="2400" dirty="0" smtClean="0">
                <a:solidFill>
                  <a:srgbClr val="BD582C">
                    <a:lumMod val="50000"/>
                  </a:srgbClr>
                </a:solidFill>
              </a:rPr>
              <a:t>Conjuntar un equipo de capacitación</a:t>
            </a:r>
          </a:p>
          <a:p>
            <a:pPr>
              <a:buClr>
                <a:schemeClr val="accent6">
                  <a:lumMod val="50000"/>
                </a:schemeClr>
              </a:buClr>
              <a:buFont typeface="Wingdings" panose="05000000000000000000" pitchFamily="2" charset="2"/>
              <a:buChar char="v"/>
              <a:defRPr/>
            </a:pPr>
            <a:r>
              <a:rPr lang="es-MX" sz="2400" dirty="0" smtClean="0">
                <a:solidFill>
                  <a:srgbClr val="BD582C">
                    <a:lumMod val="50000"/>
                  </a:srgbClr>
                </a:solidFill>
              </a:rPr>
              <a:t>Asegurar los espacios y logística para las reuniones de capacitación</a:t>
            </a:r>
          </a:p>
          <a:p>
            <a:pPr>
              <a:buClr>
                <a:schemeClr val="accent6">
                  <a:lumMod val="50000"/>
                </a:schemeClr>
              </a:buClr>
              <a:buFont typeface="Wingdings" panose="05000000000000000000" pitchFamily="2" charset="2"/>
              <a:buChar char="v"/>
              <a:defRPr/>
            </a:pPr>
            <a:r>
              <a:rPr lang="es-MX" sz="2400" dirty="0" smtClean="0">
                <a:solidFill>
                  <a:srgbClr val="BD582C">
                    <a:lumMod val="50000"/>
                  </a:srgbClr>
                </a:solidFill>
              </a:rPr>
              <a:t>Asegurarse que todos reciban la capacitación correspondiente.</a:t>
            </a:r>
          </a:p>
          <a:p>
            <a:pPr>
              <a:buClr>
                <a:schemeClr val="accent6">
                  <a:lumMod val="50000"/>
                </a:schemeClr>
              </a:buClr>
              <a:defRPr/>
            </a:pPr>
            <a:endParaRPr lang="es-MX" dirty="0">
              <a:solidFill>
                <a:srgbClr val="BD582C">
                  <a:lumMod val="50000"/>
                </a:srgbClr>
              </a:solidFill>
            </a:endParaRPr>
          </a:p>
        </p:txBody>
      </p:sp>
      <p:sp>
        <p:nvSpPr>
          <p:cNvPr id="7"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pic>
        <p:nvPicPr>
          <p:cNvPr id="8"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98"/>
          <a:stretch/>
        </p:blipFill>
        <p:spPr bwMode="auto">
          <a:xfrm rot="16200000">
            <a:off x="4310594" y="2653039"/>
            <a:ext cx="2497487" cy="435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614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5439" y="1246130"/>
            <a:ext cx="11567861" cy="937518"/>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68580" indent="-68580">
              <a:lnSpc>
                <a:spcPct val="90000"/>
              </a:lnSpc>
              <a:spcBef>
                <a:spcPts val="900"/>
              </a:spcBef>
              <a:spcAft>
                <a:spcPts val="150"/>
              </a:spcAft>
              <a:defRPr/>
            </a:pPr>
            <a:r>
              <a:rPr lang="es-ES_tradnl" sz="3200" spc="0" dirty="0" smtClean="0">
                <a:solidFill>
                  <a:schemeClr val="accent6">
                    <a:lumMod val="75000"/>
                  </a:schemeClr>
                </a:solidFill>
                <a:latin typeface="Calibri" panose="020F0502020204030204"/>
              </a:rPr>
              <a:t>F3.</a:t>
            </a:r>
            <a:r>
              <a:rPr lang="es-ES_tradnl" sz="3200" spc="0" dirty="0" smtClean="0">
                <a:solidFill>
                  <a:srgbClr val="C00000"/>
                </a:solidFill>
                <a:latin typeface="Calibri" panose="020F0502020204030204"/>
              </a:rPr>
              <a:t> </a:t>
            </a:r>
            <a:r>
              <a:rPr lang="es-ES_tradnl" sz="3200" spc="0" dirty="0" smtClean="0">
                <a:solidFill>
                  <a:srgbClr val="002060"/>
                </a:solidFill>
                <a:latin typeface="Calibri" panose="020F0502020204030204"/>
              </a:rPr>
              <a:t>Supervisar el desempeño de las </a:t>
            </a:r>
            <a:r>
              <a:rPr lang="es-ES_tradnl" sz="3200" spc="0" dirty="0">
                <a:solidFill>
                  <a:srgbClr val="002060"/>
                </a:solidFill>
                <a:latin typeface="Calibri" panose="020F0502020204030204"/>
              </a:rPr>
              <a:t>á</a:t>
            </a:r>
            <a:r>
              <a:rPr lang="es-ES_tradnl" sz="3200" spc="0" dirty="0" smtClean="0">
                <a:solidFill>
                  <a:srgbClr val="002060"/>
                </a:solidFill>
                <a:latin typeface="Calibri" panose="020F0502020204030204"/>
              </a:rPr>
              <a:t>reas IV en relación a sus funciones </a:t>
            </a:r>
            <a:r>
              <a:rPr lang="es-ES_tradnl" sz="2400" b="0" spc="0" dirty="0" smtClean="0">
                <a:solidFill>
                  <a:srgbClr val="002060"/>
                </a:solidFill>
                <a:latin typeface="Calibri" panose="020F0502020204030204"/>
              </a:rPr>
              <a:t>(indicadores).</a:t>
            </a:r>
            <a:r>
              <a:rPr lang="es-MX" sz="3200" spc="0" dirty="0" smtClean="0">
                <a:solidFill>
                  <a:srgbClr val="990033"/>
                </a:solidFill>
                <a:latin typeface="Calibri" panose="020F0502020204030204"/>
              </a:rPr>
              <a:t/>
            </a:r>
            <a:br>
              <a:rPr lang="es-MX" sz="3200" spc="0" dirty="0" smtClean="0">
                <a:solidFill>
                  <a:srgbClr val="990033"/>
                </a:solidFill>
                <a:latin typeface="Calibri" panose="020F0502020204030204"/>
              </a:rPr>
            </a:br>
            <a:endParaRPr lang="es-MX" sz="3200" dirty="0">
              <a:solidFill>
                <a:srgbClr val="865640">
                  <a:lumMod val="50000"/>
                </a:srgbClr>
              </a:solidFill>
            </a:endParaRPr>
          </a:p>
        </p:txBody>
      </p:sp>
      <p:sp>
        <p:nvSpPr>
          <p:cNvPr id="5" name="Marcador de contenido 2"/>
          <p:cNvSpPr txBox="1">
            <a:spLocks/>
          </p:cNvSpPr>
          <p:nvPr/>
        </p:nvSpPr>
        <p:spPr>
          <a:xfrm>
            <a:off x="171280" y="1955590"/>
            <a:ext cx="11019883" cy="4630008"/>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defTabSz="914400" fontAlgn="base">
              <a:lnSpc>
                <a:spcPct val="100000"/>
              </a:lnSpc>
              <a:spcBef>
                <a:spcPct val="0"/>
              </a:spcBef>
              <a:spcAft>
                <a:spcPct val="0"/>
              </a:spcAft>
              <a:buClrTx/>
              <a:buSzTx/>
              <a:buFont typeface="Calibri" panose="020F0502020204030204" pitchFamily="34" charset="0"/>
              <a:buNone/>
              <a:defRPr/>
            </a:pPr>
            <a:r>
              <a:rPr lang="es-MX" sz="2400" dirty="0" smtClean="0">
                <a:cs typeface="Arial" charset="0"/>
              </a:rPr>
              <a:t>Vigilar el correcto desempeño de las funciones asignadas a los matrimonios de áreas IV de Sector por lo que deberán: </a:t>
            </a:r>
          </a:p>
          <a:p>
            <a:pPr marL="285750" indent="-285750" defTabSz="914400" fontAlgn="base">
              <a:lnSpc>
                <a:spcPct val="100000"/>
              </a:lnSpc>
              <a:spcBef>
                <a:spcPct val="0"/>
              </a:spcBef>
              <a:spcAft>
                <a:spcPct val="0"/>
              </a:spcAft>
              <a:buClr>
                <a:schemeClr val="accent6">
                  <a:lumMod val="75000"/>
                </a:schemeClr>
              </a:buClr>
              <a:buSzTx/>
              <a:buFont typeface="Arial" pitchFamily="34" charset="0"/>
              <a:buChar char="•"/>
              <a:defRPr/>
            </a:pPr>
            <a:r>
              <a:rPr lang="es-MX" sz="2400" dirty="0" smtClean="0">
                <a:solidFill>
                  <a:schemeClr val="tx1"/>
                </a:solidFill>
                <a:cs typeface="Arial" charset="0"/>
              </a:rPr>
              <a:t>Tomar como guía los indicadores establecidos para área IV.</a:t>
            </a:r>
          </a:p>
          <a:p>
            <a:pPr marL="285750" indent="-285750" defTabSz="914400" fontAlgn="base">
              <a:lnSpc>
                <a:spcPct val="100000"/>
              </a:lnSpc>
              <a:spcBef>
                <a:spcPct val="0"/>
              </a:spcBef>
              <a:spcAft>
                <a:spcPct val="0"/>
              </a:spcAft>
              <a:buClr>
                <a:schemeClr val="accent6">
                  <a:lumMod val="75000"/>
                </a:schemeClr>
              </a:buClr>
              <a:buSzTx/>
              <a:buFont typeface="Arial" pitchFamily="34" charset="0"/>
              <a:buChar char="•"/>
              <a:defRPr/>
            </a:pPr>
            <a:r>
              <a:rPr lang="es-MX" sz="2400" dirty="0" smtClean="0">
                <a:solidFill>
                  <a:schemeClr val="tx1"/>
                </a:solidFill>
                <a:cs typeface="Arial" charset="0"/>
              </a:rPr>
              <a:t>Realizar reuniones periódicas con los matrimonios en donde se evalúen avances.</a:t>
            </a:r>
          </a:p>
          <a:p>
            <a:pPr marL="285750" indent="-285750" defTabSz="914400" fontAlgn="base">
              <a:lnSpc>
                <a:spcPct val="100000"/>
              </a:lnSpc>
              <a:spcBef>
                <a:spcPct val="0"/>
              </a:spcBef>
              <a:spcAft>
                <a:spcPct val="0"/>
              </a:spcAft>
              <a:buClr>
                <a:schemeClr val="accent6">
                  <a:lumMod val="75000"/>
                </a:schemeClr>
              </a:buClr>
              <a:buSzTx/>
              <a:buFont typeface="Arial" pitchFamily="34" charset="0"/>
              <a:buChar char="•"/>
              <a:defRPr/>
            </a:pPr>
            <a:r>
              <a:rPr lang="es-MX" sz="2400" dirty="0" smtClean="0">
                <a:solidFill>
                  <a:schemeClr val="tx1"/>
                </a:solidFill>
                <a:cs typeface="Arial" charset="0"/>
              </a:rPr>
              <a:t>Solicitar periódicamente un informe breve a los matrimonios  responsables de área IV sobre las actividades realizadas.</a:t>
            </a:r>
          </a:p>
          <a:p>
            <a:pPr marL="285750" indent="-285750" defTabSz="914400" fontAlgn="base">
              <a:lnSpc>
                <a:spcPct val="100000"/>
              </a:lnSpc>
              <a:spcBef>
                <a:spcPct val="0"/>
              </a:spcBef>
              <a:spcAft>
                <a:spcPct val="0"/>
              </a:spcAft>
              <a:buClr>
                <a:schemeClr val="accent6">
                  <a:lumMod val="75000"/>
                </a:schemeClr>
              </a:buClr>
              <a:buSzTx/>
              <a:buFont typeface="Arial" pitchFamily="34" charset="0"/>
              <a:buChar char="•"/>
              <a:defRPr/>
            </a:pPr>
            <a:r>
              <a:rPr lang="es-MX" sz="2400" dirty="0" smtClean="0">
                <a:solidFill>
                  <a:schemeClr val="tx1"/>
                </a:solidFill>
                <a:cs typeface="Arial" charset="0"/>
              </a:rPr>
              <a:t>Programar reuniones especiales de considerarlo necesario para apoyar en donde estemos observando alguna situación que pueda afectar el avance.</a:t>
            </a:r>
          </a:p>
          <a:p>
            <a:pPr marL="285750" indent="-285750" defTabSz="914400" fontAlgn="base">
              <a:lnSpc>
                <a:spcPct val="100000"/>
              </a:lnSpc>
              <a:spcBef>
                <a:spcPct val="0"/>
              </a:spcBef>
              <a:spcAft>
                <a:spcPct val="0"/>
              </a:spcAft>
              <a:buClr>
                <a:schemeClr val="accent6">
                  <a:lumMod val="75000"/>
                </a:schemeClr>
              </a:buClr>
              <a:buSzTx/>
              <a:buFont typeface="Arial" pitchFamily="34" charset="0"/>
              <a:buChar char="•"/>
              <a:defRPr/>
            </a:pPr>
            <a:r>
              <a:rPr lang="es-MX" sz="2400" dirty="0" smtClean="0">
                <a:solidFill>
                  <a:schemeClr val="tx1"/>
                </a:solidFill>
                <a:cs typeface="Arial" charset="0"/>
              </a:rPr>
              <a:t>Siempre dentro de un ambiente de amistad y aceptación que estimule el cumplimiento de sus funciones y por tanto el avance en los indicadores establecidos.</a:t>
            </a:r>
          </a:p>
          <a:p>
            <a:pPr>
              <a:buClr>
                <a:srgbClr val="E48312"/>
              </a:buClr>
              <a:defRPr/>
            </a:pPr>
            <a:endParaRPr lang="es-MX" dirty="0">
              <a:solidFill>
                <a:srgbClr val="BD582C">
                  <a:lumMod val="50000"/>
                </a:srgbClr>
              </a:solidFill>
            </a:endParaRP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871208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41919" y="1175523"/>
            <a:ext cx="11485973" cy="937518"/>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ES_tradnl" sz="3200" spc="0" dirty="0" smtClean="0">
                <a:solidFill>
                  <a:schemeClr val="accent6">
                    <a:lumMod val="75000"/>
                  </a:schemeClr>
                </a:solidFill>
                <a:latin typeface="Calibri" panose="020F0502020204030204"/>
              </a:rPr>
              <a:t>F4.</a:t>
            </a:r>
            <a:r>
              <a:rPr lang="es-ES_tradnl" sz="3200" spc="0" dirty="0" smtClean="0">
                <a:solidFill>
                  <a:srgbClr val="C00000"/>
                </a:solidFill>
                <a:latin typeface="Calibri" panose="020F0502020204030204"/>
              </a:rPr>
              <a:t> </a:t>
            </a:r>
            <a:r>
              <a:rPr lang="es-ES_tradnl" sz="3200" spc="0" dirty="0" smtClean="0">
                <a:solidFill>
                  <a:srgbClr val="002060"/>
                </a:solidFill>
                <a:latin typeface="Calibri" panose="020F0502020204030204"/>
              </a:rPr>
              <a:t>Promover la integración y fortalecimiento de los Equipos de Capacitación en los Sectores. </a:t>
            </a:r>
            <a:r>
              <a:rPr lang="es-MX" sz="3200" spc="0" dirty="0" smtClean="0">
                <a:solidFill>
                  <a:srgbClr val="002060"/>
                </a:solidFill>
                <a:latin typeface="Calibri" panose="020F0502020204030204"/>
              </a:rPr>
              <a:t/>
            </a:r>
            <a:br>
              <a:rPr lang="es-MX" sz="3200" spc="0" dirty="0" smtClean="0">
                <a:solidFill>
                  <a:srgbClr val="002060"/>
                </a:solidFill>
                <a:latin typeface="Calibri" panose="020F0502020204030204"/>
              </a:rPr>
            </a:br>
            <a:endParaRPr lang="es-MX" sz="2800" dirty="0">
              <a:solidFill>
                <a:srgbClr val="002060"/>
              </a:solidFill>
            </a:endParaRPr>
          </a:p>
        </p:txBody>
      </p:sp>
      <p:sp>
        <p:nvSpPr>
          <p:cNvPr id="5" name="Marcador de contenido 2"/>
          <p:cNvSpPr txBox="1">
            <a:spLocks/>
          </p:cNvSpPr>
          <p:nvPr/>
        </p:nvSpPr>
        <p:spPr>
          <a:xfrm>
            <a:off x="271963" y="1822781"/>
            <a:ext cx="10905553" cy="4720281"/>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algn="just">
              <a:buClr>
                <a:schemeClr val="accent6">
                  <a:lumMod val="75000"/>
                </a:schemeClr>
              </a:buClr>
              <a:buNone/>
              <a:defRPr/>
            </a:pPr>
            <a:r>
              <a:rPr lang="es-MX" sz="2400" dirty="0" smtClean="0"/>
              <a:t>Con el Objetivo de dar cumplimiento oportuno a las necesidades de capacitación que demandan los sectores que integran la Diócesis, el matrimonio de área IV deberá promover :</a:t>
            </a:r>
          </a:p>
          <a:p>
            <a:pPr algn="just">
              <a:buClr>
                <a:schemeClr val="accent6">
                  <a:lumMod val="75000"/>
                </a:schemeClr>
              </a:buClr>
              <a:buFont typeface="Wingdings" pitchFamily="2" charset="2"/>
              <a:buChar char="§"/>
              <a:defRPr/>
            </a:pPr>
            <a:r>
              <a:rPr lang="es-MX" sz="2400" dirty="0" smtClean="0">
                <a:solidFill>
                  <a:schemeClr val="tx1"/>
                </a:solidFill>
              </a:rPr>
              <a:t> De acuerdo al tamaño y capacidad del sector la integración de su propio equipo de capacitación.</a:t>
            </a:r>
          </a:p>
          <a:p>
            <a:pPr algn="just">
              <a:buClr>
                <a:schemeClr val="accent6">
                  <a:lumMod val="75000"/>
                </a:schemeClr>
              </a:buClr>
              <a:buFont typeface="Wingdings" pitchFamily="2" charset="2"/>
              <a:buChar char="§"/>
              <a:defRPr/>
            </a:pPr>
            <a:r>
              <a:rPr lang="es-MX" sz="2400" dirty="0" smtClean="0">
                <a:solidFill>
                  <a:schemeClr val="tx1"/>
                </a:solidFill>
              </a:rPr>
              <a:t>Si no cuentan con equipo de capacitación se debe apoyar con un equipo de capacitación de otro sector, o el mismo equipo Diocesano brindar el apoyo.</a:t>
            </a:r>
          </a:p>
          <a:p>
            <a:pPr algn="just">
              <a:buClr>
                <a:schemeClr val="accent6">
                  <a:lumMod val="75000"/>
                </a:schemeClr>
              </a:buClr>
              <a:buFont typeface="Wingdings" pitchFamily="2" charset="2"/>
              <a:buChar char="§"/>
              <a:defRPr/>
            </a:pPr>
            <a:r>
              <a:rPr lang="es-MX" sz="2400" dirty="0" smtClean="0">
                <a:solidFill>
                  <a:schemeClr val="tx1"/>
                </a:solidFill>
              </a:rPr>
              <a:t>Es importante que el matrimonio equipo de capacitación cumpla con un perfil y se mantenga actualizado y entusiasmado.</a:t>
            </a:r>
          </a:p>
          <a:p>
            <a:pPr algn="just">
              <a:buClr>
                <a:schemeClr val="accent6">
                  <a:lumMod val="75000"/>
                </a:schemeClr>
              </a:buClr>
              <a:buFont typeface="Wingdings" pitchFamily="2" charset="2"/>
              <a:buChar char="§"/>
              <a:defRPr/>
            </a:pPr>
            <a:r>
              <a:rPr lang="en-US" sz="2400" dirty="0" smtClean="0">
                <a:solidFill>
                  <a:schemeClr val="tx1"/>
                </a:solidFill>
              </a:rPr>
              <a:t>Habilitar al </a:t>
            </a:r>
            <a:r>
              <a:rPr lang="en-US" sz="2400" dirty="0" err="1" smtClean="0">
                <a:solidFill>
                  <a:schemeClr val="tx1"/>
                </a:solidFill>
              </a:rPr>
              <a:t>Equipo</a:t>
            </a:r>
            <a:r>
              <a:rPr lang="en-US" sz="2400" dirty="0" smtClean="0">
                <a:solidFill>
                  <a:schemeClr val="tx1"/>
                </a:solidFill>
              </a:rPr>
              <a:t> de </a:t>
            </a:r>
            <a:r>
              <a:rPr lang="en-US" sz="2400" dirty="0" err="1" smtClean="0">
                <a:solidFill>
                  <a:schemeClr val="tx1"/>
                </a:solidFill>
              </a:rPr>
              <a:t>capacitación</a:t>
            </a:r>
            <a:r>
              <a:rPr lang="en-US" sz="2400" dirty="0" smtClean="0">
                <a:solidFill>
                  <a:schemeClr val="tx1"/>
                </a:solidFill>
              </a:rPr>
              <a:t> en el taller: Capacitaci</a:t>
            </a:r>
            <a:r>
              <a:rPr lang="es-MX" sz="2400" dirty="0" err="1" smtClean="0">
                <a:solidFill>
                  <a:schemeClr val="tx1"/>
                </a:solidFill>
              </a:rPr>
              <a:t>ón</a:t>
            </a:r>
            <a:r>
              <a:rPr lang="es-MX" sz="2400" dirty="0" smtClean="0">
                <a:solidFill>
                  <a:schemeClr val="tx1"/>
                </a:solidFill>
              </a:rPr>
              <a:t> para capacitadores.</a:t>
            </a: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239009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097280" y="1166714"/>
            <a:ext cx="10058400" cy="2708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dirty="0" smtClean="0">
                <a:solidFill>
                  <a:schemeClr val="bg1"/>
                </a:solidFill>
                <a:latin typeface="+mn-lt"/>
              </a:rPr>
              <a:t>MISTICA DE ÁREA IV</a:t>
            </a:r>
            <a:r>
              <a:rPr lang="es-MX" sz="4000" b="1" dirty="0" smtClean="0">
                <a:solidFill>
                  <a:srgbClr val="002060"/>
                </a:solidFill>
                <a:latin typeface="+mn-lt"/>
              </a:rPr>
              <a:t/>
            </a:r>
            <a:br>
              <a:rPr lang="es-MX" sz="4000" b="1" dirty="0" smtClean="0">
                <a:solidFill>
                  <a:srgbClr val="002060"/>
                </a:solidFill>
                <a:latin typeface="+mn-lt"/>
              </a:rPr>
            </a:br>
            <a:endParaRPr lang="es-MX" sz="4000" b="1" dirty="0">
              <a:solidFill>
                <a:srgbClr val="002060"/>
              </a:solidFill>
              <a:latin typeface="+mn-lt"/>
            </a:endParaRPr>
          </a:p>
        </p:txBody>
      </p:sp>
      <p:sp>
        <p:nvSpPr>
          <p:cNvPr id="5" name="Marcador de contenido 2"/>
          <p:cNvSpPr txBox="1">
            <a:spLocks/>
          </p:cNvSpPr>
          <p:nvPr/>
        </p:nvSpPr>
        <p:spPr>
          <a:xfrm>
            <a:off x="313899" y="1310189"/>
            <a:ext cx="11505062" cy="50160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3600" dirty="0" smtClean="0"/>
              <a:t>Mantener unido al MFC, es decir, hacer que no se divida para que no pierda su esencia o que ésta se destruya o altere, y que todos los miembros del  movimiento tengamos la responsabilidad conjunta de que éste crezca,  funcione y de los frutos para los cuales fue creado; corresponde a nuestra área llevar a cabo todas las acciones necesarias para que en todos los niveles y ámbitos de nuestra organización se tenga conciencia de ello. </a:t>
            </a:r>
          </a:p>
          <a:p>
            <a:pPr algn="l"/>
            <a:endParaRPr lang="es-MX" sz="3600" dirty="0"/>
          </a:p>
        </p:txBody>
      </p:sp>
    </p:spTree>
    <p:extLst>
      <p:ext uri="{BB962C8B-B14F-4D97-AF65-F5344CB8AC3E}">
        <p14:creationId xmlns:p14="http://schemas.microsoft.com/office/powerpoint/2010/main" val="809967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5439" y="1373476"/>
            <a:ext cx="11813521" cy="697424"/>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ES_tradnl" sz="3200" spc="0" dirty="0" smtClean="0">
                <a:solidFill>
                  <a:schemeClr val="accent6">
                    <a:lumMod val="75000"/>
                  </a:schemeClr>
                </a:solidFill>
                <a:latin typeface="Calibri" panose="020F0502020204030204"/>
              </a:rPr>
              <a:t>F5. </a:t>
            </a:r>
            <a:r>
              <a:rPr lang="es-ES_tradnl" sz="3200" spc="0" dirty="0" smtClean="0">
                <a:solidFill>
                  <a:srgbClr val="002060"/>
                </a:solidFill>
                <a:latin typeface="Calibri" panose="020F0502020204030204"/>
              </a:rPr>
              <a:t>Promueve y asegura a través de las áreas IV de los sectores el establecimiento de programas de Capacitación.</a:t>
            </a:r>
            <a:r>
              <a:rPr lang="es-MX" sz="3200" spc="0" dirty="0" smtClean="0">
                <a:solidFill>
                  <a:srgbClr val="002060"/>
                </a:solidFill>
                <a:latin typeface="Calibri" panose="020F0502020204030204"/>
              </a:rPr>
              <a:t/>
            </a:r>
            <a:br>
              <a:rPr lang="es-MX" sz="3200" spc="0" dirty="0" smtClean="0">
                <a:solidFill>
                  <a:srgbClr val="002060"/>
                </a:solidFill>
                <a:latin typeface="Calibri" panose="020F0502020204030204"/>
              </a:rPr>
            </a:br>
            <a:endParaRPr lang="es-MX" sz="3200" dirty="0">
              <a:solidFill>
                <a:srgbClr val="002060"/>
              </a:solidFill>
            </a:endParaRPr>
          </a:p>
        </p:txBody>
      </p:sp>
      <p:sp>
        <p:nvSpPr>
          <p:cNvPr id="5" name="Marcador de contenido 2"/>
          <p:cNvSpPr txBox="1">
            <a:spLocks/>
          </p:cNvSpPr>
          <p:nvPr/>
        </p:nvSpPr>
        <p:spPr>
          <a:xfrm>
            <a:off x="196512" y="2074464"/>
            <a:ext cx="10912766" cy="4497486"/>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a:buClr>
                <a:srgbClr val="E48312"/>
              </a:buClr>
              <a:buNone/>
              <a:defRPr/>
            </a:pPr>
            <a:r>
              <a:rPr lang="es-MX" sz="2400" dirty="0" smtClean="0">
                <a:solidFill>
                  <a:schemeClr val="tx1"/>
                </a:solidFill>
              </a:rPr>
              <a:t>Asegurar los siguientes aspectos:</a:t>
            </a:r>
          </a:p>
          <a:p>
            <a:pPr>
              <a:buClr>
                <a:schemeClr val="accent6">
                  <a:lumMod val="75000"/>
                </a:schemeClr>
              </a:buClr>
              <a:buFont typeface="Wingdings" pitchFamily="2" charset="2"/>
              <a:buChar char="§"/>
              <a:defRPr/>
            </a:pPr>
            <a:r>
              <a:rPr lang="es-MX" dirty="0" smtClean="0">
                <a:solidFill>
                  <a:schemeClr val="tx1"/>
                </a:solidFill>
              </a:rPr>
              <a:t>Se deben considerar las necesidades de capacitación de los diferentes grupos y niveles que operan en el sector. </a:t>
            </a:r>
            <a:r>
              <a:rPr lang="es-MX" sz="2000" b="0" dirty="0" smtClean="0">
                <a:solidFill>
                  <a:schemeClr val="tx1"/>
                </a:solidFill>
              </a:rPr>
              <a:t>( Ejemplo: horarios diferentes, días factibles, </a:t>
            </a:r>
            <a:r>
              <a:rPr lang="es-MX" sz="2000" b="0" dirty="0" err="1" smtClean="0">
                <a:solidFill>
                  <a:schemeClr val="tx1"/>
                </a:solidFill>
              </a:rPr>
              <a:t>etc</a:t>
            </a:r>
            <a:r>
              <a:rPr lang="es-MX" sz="2000" b="0" dirty="0" smtClean="0">
                <a:solidFill>
                  <a:schemeClr val="tx1"/>
                </a:solidFill>
              </a:rPr>
              <a:t> )</a:t>
            </a:r>
          </a:p>
          <a:p>
            <a:pPr>
              <a:buClr>
                <a:schemeClr val="accent6">
                  <a:lumMod val="75000"/>
                </a:schemeClr>
              </a:buClr>
              <a:buFont typeface="Wingdings" pitchFamily="2" charset="2"/>
              <a:buChar char="§"/>
              <a:defRPr/>
            </a:pPr>
            <a:r>
              <a:rPr lang="es-MX" sz="2000" dirty="0">
                <a:solidFill>
                  <a:schemeClr val="tx1"/>
                </a:solidFill>
              </a:rPr>
              <a:t> </a:t>
            </a:r>
            <a:r>
              <a:rPr lang="es-MX" sz="2000" dirty="0" smtClean="0">
                <a:solidFill>
                  <a:schemeClr val="tx1"/>
                </a:solidFill>
              </a:rPr>
              <a:t>Asegurar las acciones necesarias para cumplir con el Plan de capacitación </a:t>
            </a:r>
            <a:r>
              <a:rPr lang="es-MX" sz="2000" b="0" dirty="0" smtClean="0">
                <a:solidFill>
                  <a:schemeClr val="tx1"/>
                </a:solidFill>
              </a:rPr>
              <a:t>( preparar la invitación con tiempo,  reunirse con el matrimonio capacitador, </a:t>
            </a:r>
            <a:r>
              <a:rPr lang="es-MX" sz="2000" b="0" dirty="0" err="1" smtClean="0">
                <a:solidFill>
                  <a:schemeClr val="tx1"/>
                </a:solidFill>
              </a:rPr>
              <a:t>etc</a:t>
            </a:r>
            <a:r>
              <a:rPr lang="es-MX" sz="2000" b="0" dirty="0" smtClean="0">
                <a:solidFill>
                  <a:schemeClr val="tx1"/>
                </a:solidFill>
              </a:rPr>
              <a:t> )</a:t>
            </a:r>
            <a:endParaRPr lang="es-MX" sz="2000" dirty="0" smtClean="0">
              <a:solidFill>
                <a:schemeClr val="tx1"/>
              </a:solidFill>
            </a:endParaRPr>
          </a:p>
          <a:p>
            <a:pPr>
              <a:buClr>
                <a:schemeClr val="accent6">
                  <a:lumMod val="75000"/>
                </a:schemeClr>
              </a:buClr>
              <a:buFont typeface="Wingdings" pitchFamily="2" charset="2"/>
              <a:buChar char="§"/>
              <a:defRPr/>
            </a:pPr>
            <a:r>
              <a:rPr lang="es-MX" sz="2000" dirty="0" smtClean="0">
                <a:solidFill>
                  <a:schemeClr val="tx1"/>
                </a:solidFill>
              </a:rPr>
              <a:t>Para los casos donde no se tenga equipo de capacitación serán las áreas IV de Sector los que asuman dicha responsabilidad con el apoyo del matrimonio Secretario Diocesano de área IV.     </a:t>
            </a:r>
            <a:r>
              <a:rPr lang="es-MX" sz="2000" b="0" dirty="0" smtClean="0">
                <a:solidFill>
                  <a:schemeClr val="tx1"/>
                </a:solidFill>
              </a:rPr>
              <a:t>( Ejemplo: el primer año del trienio el área  IV Diocesana en compañía del equipo de capacitación lo imparte  a los sectores para  que se habiliten  las </a:t>
            </a:r>
            <a:r>
              <a:rPr lang="es-MX" sz="2000" b="0" dirty="0">
                <a:solidFill>
                  <a:schemeClr val="tx1"/>
                </a:solidFill>
              </a:rPr>
              <a:t>á</a:t>
            </a:r>
            <a:r>
              <a:rPr lang="es-MX" sz="2000" b="0" dirty="0" smtClean="0">
                <a:solidFill>
                  <a:schemeClr val="tx1"/>
                </a:solidFill>
              </a:rPr>
              <a:t>reas IV de sector)</a:t>
            </a:r>
          </a:p>
          <a:p>
            <a:pPr>
              <a:buClr>
                <a:srgbClr val="E48312"/>
              </a:buClr>
              <a:buFont typeface="Wingdings" pitchFamily="2" charset="2"/>
              <a:buChar char="§"/>
              <a:defRPr/>
            </a:pPr>
            <a:endParaRPr lang="es-MX" sz="2000" dirty="0">
              <a:solidFill>
                <a:schemeClr val="tx1"/>
              </a:solidFill>
            </a:endParaRP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1355696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196512" y="1152071"/>
            <a:ext cx="10058400" cy="5378935"/>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rgbClr val="E48312"/>
              </a:buClr>
              <a:defRPr/>
            </a:pPr>
            <a:r>
              <a:rPr lang="es-MX" sz="2800" dirty="0" smtClean="0">
                <a:solidFill>
                  <a:srgbClr val="002060"/>
                </a:solidFill>
              </a:rPr>
              <a:t>PUNTOS A CONSIDERAR</a:t>
            </a:r>
          </a:p>
          <a:p>
            <a:pPr>
              <a:buClr>
                <a:schemeClr val="accent6">
                  <a:lumMod val="50000"/>
                </a:schemeClr>
              </a:buClr>
              <a:buFont typeface="Wingdings" panose="05000000000000000000" pitchFamily="2" charset="2"/>
              <a:buChar char="v"/>
              <a:defRPr/>
            </a:pPr>
            <a:r>
              <a:rPr lang="es-MX" sz="2400" dirty="0" smtClean="0"/>
              <a:t>Trabajar con las guías del facilitador y cartas descriptivas para asegurar una capacitación efectiva.</a:t>
            </a:r>
          </a:p>
          <a:p>
            <a:pPr>
              <a:buClr>
                <a:schemeClr val="accent6">
                  <a:lumMod val="50000"/>
                </a:schemeClr>
              </a:buClr>
              <a:buFont typeface="Wingdings" panose="05000000000000000000" pitchFamily="2" charset="2"/>
              <a:buChar char="v"/>
              <a:defRPr/>
            </a:pPr>
            <a:r>
              <a:rPr lang="es-MX" sz="2400" dirty="0" smtClean="0"/>
              <a:t>Elaborar la calendarización  de cursos de capacitación.</a:t>
            </a:r>
          </a:p>
          <a:p>
            <a:pPr>
              <a:buClr>
                <a:schemeClr val="accent6">
                  <a:lumMod val="50000"/>
                </a:schemeClr>
              </a:buClr>
              <a:buFont typeface="Wingdings" panose="05000000000000000000" pitchFamily="2" charset="2"/>
              <a:buChar char="v"/>
              <a:defRPr/>
            </a:pPr>
            <a:r>
              <a:rPr lang="es-MX" sz="2400" dirty="0" smtClean="0"/>
              <a:t>Importante apegarse a la carta descriptiva de las capacitaciones en tiempo y forma.</a:t>
            </a:r>
          </a:p>
          <a:p>
            <a:pPr>
              <a:buClr>
                <a:schemeClr val="accent6">
                  <a:lumMod val="50000"/>
                </a:schemeClr>
              </a:buClr>
              <a:buFont typeface="Wingdings" panose="05000000000000000000" pitchFamily="2" charset="2"/>
              <a:buChar char="v"/>
              <a:defRPr/>
            </a:pPr>
            <a:r>
              <a:rPr lang="es-MX" sz="2400" dirty="0" smtClean="0"/>
              <a:t>Preparar con anticipación el material de la capacitación.</a:t>
            </a:r>
          </a:p>
          <a:p>
            <a:pPr>
              <a:buClr>
                <a:schemeClr val="accent6">
                  <a:lumMod val="50000"/>
                </a:schemeClr>
              </a:buClr>
              <a:defRPr/>
            </a:pPr>
            <a:endParaRPr lang="es-MX" dirty="0">
              <a:solidFill>
                <a:srgbClr val="BD582C">
                  <a:lumMod val="50000"/>
                </a:srgbClr>
              </a:solidFill>
            </a:endParaRPr>
          </a:p>
        </p:txBody>
      </p:sp>
      <p:sp>
        <p:nvSpPr>
          <p:cNvPr id="5"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807614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28271" y="1141460"/>
            <a:ext cx="11335847" cy="697424"/>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ES_tradnl" sz="3200" spc="0" dirty="0" smtClean="0">
                <a:solidFill>
                  <a:srgbClr val="70AD47">
                    <a:lumMod val="75000"/>
                  </a:srgbClr>
                </a:solidFill>
                <a:latin typeface="Calibri" panose="020F0502020204030204"/>
              </a:rPr>
              <a:t>F6. </a:t>
            </a:r>
            <a:r>
              <a:rPr lang="es-ES_tradnl" sz="3200" spc="0" dirty="0" smtClean="0">
                <a:solidFill>
                  <a:srgbClr val="002060"/>
                </a:solidFill>
                <a:latin typeface="Calibri" panose="020F0502020204030204"/>
              </a:rPr>
              <a:t>Analiza </a:t>
            </a:r>
            <a:r>
              <a:rPr lang="es-ES_tradnl" sz="3200" spc="0" dirty="0" smtClean="0">
                <a:solidFill>
                  <a:srgbClr val="002060"/>
                </a:solidFill>
                <a:latin typeface="Calibri" panose="020F0502020204030204"/>
              </a:rPr>
              <a:t>la problemática de los sectores y la comunica al ECD.</a:t>
            </a:r>
          </a:p>
        </p:txBody>
      </p:sp>
      <p:sp>
        <p:nvSpPr>
          <p:cNvPr id="5" name="Marcador de contenido 2"/>
          <p:cNvSpPr txBox="1">
            <a:spLocks/>
          </p:cNvSpPr>
          <p:nvPr/>
        </p:nvSpPr>
        <p:spPr>
          <a:xfrm>
            <a:off x="278400" y="1542192"/>
            <a:ext cx="10803582" cy="4497486"/>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a:buClr>
                <a:srgbClr val="E48312"/>
              </a:buClr>
              <a:buNone/>
              <a:defRPr/>
            </a:pPr>
            <a:endParaRPr lang="es-MX" sz="2400" dirty="0" smtClean="0">
              <a:solidFill>
                <a:srgbClr val="4472C4"/>
              </a:solidFill>
            </a:endParaRPr>
          </a:p>
          <a:p>
            <a:pPr>
              <a:buClr>
                <a:srgbClr val="70AD47">
                  <a:lumMod val="75000"/>
                </a:srgbClr>
              </a:buClr>
              <a:buFont typeface="Wingdings" pitchFamily="2" charset="2"/>
              <a:buChar char="§"/>
              <a:defRPr/>
            </a:pPr>
            <a:r>
              <a:rPr lang="es-MX" dirty="0" smtClean="0">
                <a:solidFill>
                  <a:prstClr val="black"/>
                </a:solidFill>
              </a:rPr>
              <a:t>Analizar las problemáticas que presenten los sectores de la Diócesis a través de las actas de reunión que capturan y envían a área IV.</a:t>
            </a:r>
          </a:p>
          <a:p>
            <a:pPr>
              <a:buClr>
                <a:srgbClr val="70AD47">
                  <a:lumMod val="75000"/>
                </a:srgbClr>
              </a:buClr>
              <a:buFont typeface="Wingdings" pitchFamily="2" charset="2"/>
              <a:buChar char="§"/>
              <a:defRPr/>
            </a:pPr>
            <a:r>
              <a:rPr lang="es-MX" dirty="0" smtClean="0">
                <a:solidFill>
                  <a:prstClr val="black"/>
                </a:solidFill>
              </a:rPr>
              <a:t>Este análisis consiste básicamente en que el matrimonio Área IV Diocesana identifique aquellas situaciones que están impidiendo o puedan afectar el avance del sector, es importante también identificar el área o las áreas con las que tiene relación la problemática y se plantea de forma objetiva la situación en la reunión del ECD y se buscan propuestas de solución.</a:t>
            </a:r>
          </a:p>
          <a:p>
            <a:pPr>
              <a:buClr>
                <a:srgbClr val="70AD47">
                  <a:lumMod val="75000"/>
                </a:srgbClr>
              </a:buClr>
              <a:buFont typeface="Wingdings" pitchFamily="2" charset="2"/>
              <a:buChar char="§"/>
              <a:defRPr/>
            </a:pPr>
            <a:r>
              <a:rPr lang="es-MX" dirty="0" smtClean="0">
                <a:solidFill>
                  <a:prstClr val="black"/>
                </a:solidFill>
              </a:rPr>
              <a:t>Se debe promover que las actas queden liberadas después de 6 días de haberse realizado la reunión.</a:t>
            </a:r>
            <a:endParaRPr lang="es-MX" sz="2000" dirty="0" smtClean="0">
              <a:solidFill>
                <a:prstClr val="black"/>
              </a:solidFill>
            </a:endParaRPr>
          </a:p>
          <a:p>
            <a:pPr>
              <a:buClr>
                <a:srgbClr val="E48312"/>
              </a:buClr>
              <a:buFont typeface="Wingdings" pitchFamily="2" charset="2"/>
              <a:buChar char="§"/>
              <a:defRPr/>
            </a:pPr>
            <a:endParaRPr lang="es-MX" sz="2000" dirty="0">
              <a:solidFill>
                <a:prstClr val="black"/>
              </a:solidFill>
            </a:endParaRP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871208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325444" y="2101913"/>
            <a:ext cx="11261505" cy="4596341"/>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chemeClr val="accent6">
                  <a:lumMod val="50000"/>
                </a:schemeClr>
              </a:buClr>
              <a:buFont typeface="Arial" pitchFamily="34" charset="0"/>
              <a:buChar char="•"/>
              <a:defRPr/>
            </a:pPr>
            <a:r>
              <a:rPr lang="es-MX" sz="2800" dirty="0" smtClean="0">
                <a:solidFill>
                  <a:srgbClr val="000000"/>
                </a:solidFill>
              </a:rPr>
              <a:t>En las reuniones  del ECD es donde se analiza el trabajo de los sectores, se dan informes por áreas, se planean acciones y se toman decisiones. </a:t>
            </a:r>
          </a:p>
          <a:p>
            <a:pPr algn="just">
              <a:buClr>
                <a:schemeClr val="accent6">
                  <a:lumMod val="50000"/>
                </a:schemeClr>
              </a:buClr>
              <a:buFont typeface="Arial" pitchFamily="34" charset="0"/>
              <a:buChar char="•"/>
              <a:defRPr/>
            </a:pPr>
            <a:r>
              <a:rPr lang="es-MX" sz="2800" dirty="0" smtClean="0">
                <a:solidFill>
                  <a:srgbClr val="000000"/>
                </a:solidFill>
              </a:rPr>
              <a:t>Por ello es muy importante que queden redactadas las actas, que sirven de referencia para establecer metas y registrar acuerdos. Se cuenta con un formato ya establecido.</a:t>
            </a:r>
          </a:p>
          <a:p>
            <a:pPr algn="just">
              <a:buClr>
                <a:schemeClr val="accent6">
                  <a:lumMod val="50000"/>
                </a:schemeClr>
              </a:buClr>
              <a:buFont typeface="Arial" pitchFamily="34" charset="0"/>
              <a:buChar char="•"/>
              <a:defRPr/>
            </a:pPr>
            <a:r>
              <a:rPr lang="es-MX" sz="2800" dirty="0" smtClean="0">
                <a:solidFill>
                  <a:srgbClr val="000000"/>
                </a:solidFill>
              </a:rPr>
              <a:t>Actualmente se debe capturar el acta en la BDW. Y deben asegurar que queden liberadas por el Presidente Diocesano en un plazo no mayor de 6 días. </a:t>
            </a:r>
          </a:p>
          <a:p>
            <a:pPr>
              <a:buClr>
                <a:srgbClr val="E48312"/>
              </a:buClr>
              <a:defRPr/>
            </a:pPr>
            <a:endParaRPr lang="es-MX" sz="2400" dirty="0">
              <a:solidFill>
                <a:srgbClr val="BD582C">
                  <a:lumMod val="50000"/>
                </a:srgbClr>
              </a:solidFill>
            </a:endParaRPr>
          </a:p>
        </p:txBody>
      </p:sp>
      <p:sp>
        <p:nvSpPr>
          <p:cNvPr id="5" name="Título 1"/>
          <p:cNvSpPr txBox="1">
            <a:spLocks/>
          </p:cNvSpPr>
          <p:nvPr/>
        </p:nvSpPr>
        <p:spPr>
          <a:xfrm>
            <a:off x="182863" y="1155108"/>
            <a:ext cx="12009137" cy="697424"/>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ES_tradnl" sz="3200" spc="0" dirty="0" smtClean="0">
                <a:solidFill>
                  <a:srgbClr val="70AD47">
                    <a:lumMod val="75000"/>
                  </a:srgbClr>
                </a:solidFill>
                <a:latin typeface="Calibri" panose="020F0502020204030204"/>
              </a:rPr>
              <a:t>F7. </a:t>
            </a:r>
            <a:r>
              <a:rPr lang="es-ES_tradnl" sz="3200" spc="0" dirty="0" smtClean="0">
                <a:solidFill>
                  <a:srgbClr val="002060"/>
                </a:solidFill>
                <a:latin typeface="Calibri" panose="020F0502020204030204"/>
              </a:rPr>
              <a:t>Elabora </a:t>
            </a:r>
            <a:r>
              <a:rPr lang="es-ES_tradnl" sz="3200" spc="0" dirty="0" smtClean="0">
                <a:solidFill>
                  <a:srgbClr val="002060"/>
                </a:solidFill>
                <a:latin typeface="Calibri" panose="020F0502020204030204"/>
              </a:rPr>
              <a:t>las actas de reuniones de ECD plasmando la problemática y avances de los trabajos:</a:t>
            </a: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664074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635960" y="1121542"/>
            <a:ext cx="10345077" cy="4718711"/>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r>
              <a:rPr lang="es-MX" sz="2800" dirty="0" smtClean="0">
                <a:solidFill>
                  <a:srgbClr val="002060"/>
                </a:solidFill>
              </a:rPr>
              <a:t>PUNTOS A CONSIDERAR:</a:t>
            </a:r>
          </a:p>
          <a:p>
            <a:pPr algn="just">
              <a:buClr>
                <a:schemeClr val="accent6">
                  <a:lumMod val="50000"/>
                </a:schemeClr>
              </a:buClr>
              <a:buFont typeface="Wingdings" panose="05000000000000000000" pitchFamily="2" charset="2"/>
              <a:buChar char="v"/>
              <a:defRPr/>
            </a:pPr>
            <a:r>
              <a:rPr lang="es-MX" sz="2400" dirty="0" smtClean="0">
                <a:solidFill>
                  <a:srgbClr val="BD582C">
                    <a:lumMod val="50000"/>
                  </a:srgbClr>
                </a:solidFill>
              </a:rPr>
              <a:t>Capturar  las actas de acuerdo al formato establecido.</a:t>
            </a:r>
          </a:p>
          <a:p>
            <a:pPr algn="just">
              <a:buClr>
                <a:schemeClr val="accent6">
                  <a:lumMod val="50000"/>
                </a:schemeClr>
              </a:buClr>
              <a:buFont typeface="Wingdings" panose="05000000000000000000" pitchFamily="2" charset="2"/>
              <a:buChar char="v"/>
              <a:defRPr/>
            </a:pPr>
            <a:r>
              <a:rPr lang="es-MX" sz="2400" dirty="0" smtClean="0">
                <a:solidFill>
                  <a:srgbClr val="BD582C">
                    <a:lumMod val="50000"/>
                  </a:srgbClr>
                </a:solidFill>
              </a:rPr>
              <a:t>Considerar que un acta debe ser concreta.</a:t>
            </a:r>
          </a:p>
          <a:p>
            <a:pPr algn="just">
              <a:buClr>
                <a:schemeClr val="accent6">
                  <a:lumMod val="50000"/>
                </a:schemeClr>
              </a:buClr>
              <a:buFont typeface="Wingdings" panose="05000000000000000000" pitchFamily="2" charset="2"/>
              <a:buChar char="v"/>
              <a:defRPr/>
            </a:pPr>
            <a:r>
              <a:rPr lang="es-MX" sz="2400" dirty="0" smtClean="0">
                <a:solidFill>
                  <a:srgbClr val="BD582C">
                    <a:lumMod val="50000"/>
                  </a:srgbClr>
                </a:solidFill>
              </a:rPr>
              <a:t>Enterar al ECD que el acta ya quedó en sistema y deberán informar cualquier sugerencia; así como liberarla el PD.</a:t>
            </a:r>
            <a:endParaRPr lang="es-MX" sz="2400" dirty="0">
              <a:solidFill>
                <a:srgbClr val="BD582C">
                  <a:lumMod val="50000"/>
                </a:srgbClr>
              </a:solidFill>
            </a:endParaRPr>
          </a:p>
        </p:txBody>
      </p:sp>
      <p:sp>
        <p:nvSpPr>
          <p:cNvPr id="5"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2874640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241452" y="2127546"/>
            <a:ext cx="10840529" cy="4596341"/>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chemeClr val="accent6">
                  <a:lumMod val="50000"/>
                </a:schemeClr>
              </a:buClr>
              <a:buFont typeface="Wingdings" pitchFamily="2" charset="2"/>
              <a:buChar char="§"/>
              <a:defRPr/>
            </a:pPr>
            <a:r>
              <a:rPr lang="es-MX" sz="2800" dirty="0" smtClean="0">
                <a:solidFill>
                  <a:srgbClr val="000000"/>
                </a:solidFill>
              </a:rPr>
              <a:t>Después de capturarse el acta en la BDW, se debe liberar en un plazo de 6 días.</a:t>
            </a:r>
          </a:p>
          <a:p>
            <a:pPr algn="just">
              <a:buClr>
                <a:schemeClr val="accent6">
                  <a:lumMod val="50000"/>
                </a:schemeClr>
              </a:buClr>
              <a:buFont typeface="Wingdings" pitchFamily="2" charset="2"/>
              <a:buChar char="§"/>
              <a:defRPr/>
            </a:pPr>
            <a:r>
              <a:rPr lang="es-MX" sz="2800" dirty="0" smtClean="0">
                <a:solidFill>
                  <a:srgbClr val="000000"/>
                </a:solidFill>
              </a:rPr>
              <a:t>El sistema libera de manera automática el acta para poder ser visualizada a los 10 días después de ser creada.</a:t>
            </a:r>
          </a:p>
          <a:p>
            <a:pPr algn="just">
              <a:buClr>
                <a:schemeClr val="accent6">
                  <a:lumMod val="50000"/>
                </a:schemeClr>
              </a:buClr>
              <a:buFont typeface="Wingdings" pitchFamily="2" charset="2"/>
              <a:buChar char="§"/>
              <a:defRPr/>
            </a:pPr>
            <a:r>
              <a:rPr lang="es-MX" sz="2800" dirty="0" smtClean="0">
                <a:solidFill>
                  <a:srgbClr val="000000"/>
                </a:solidFill>
              </a:rPr>
              <a:t>Muy importante especificar aquellas situaciones que como Diócesis requieren apoyo del equipo Nacional; así como también compartan mejores prácticas que les están dando excelentes resultados.</a:t>
            </a:r>
          </a:p>
        </p:txBody>
      </p:sp>
      <p:sp>
        <p:nvSpPr>
          <p:cNvPr id="5" name="Título 1"/>
          <p:cNvSpPr txBox="1">
            <a:spLocks/>
          </p:cNvSpPr>
          <p:nvPr/>
        </p:nvSpPr>
        <p:spPr>
          <a:xfrm>
            <a:off x="128271" y="1182404"/>
            <a:ext cx="11567859" cy="697424"/>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ES_tradnl" sz="3200" spc="0" dirty="0" smtClean="0">
                <a:solidFill>
                  <a:srgbClr val="70AD47">
                    <a:lumMod val="75000"/>
                  </a:srgbClr>
                </a:solidFill>
                <a:latin typeface="Calibri" panose="020F0502020204030204"/>
              </a:rPr>
              <a:t>F8. </a:t>
            </a:r>
            <a:r>
              <a:rPr lang="es-ES_tradnl" sz="3200" spc="0" dirty="0" smtClean="0">
                <a:solidFill>
                  <a:srgbClr val="002060"/>
                </a:solidFill>
                <a:latin typeface="Calibri" panose="020F0502020204030204"/>
              </a:rPr>
              <a:t>Enviar el acta al Secretario Nacional de Región dentro de los primeros 10 días de haberse realizado la reunión.</a:t>
            </a: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2425111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213722" y="1177201"/>
            <a:ext cx="10750163" cy="668413"/>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68580" indent="-68580">
              <a:lnSpc>
                <a:spcPct val="90000"/>
              </a:lnSpc>
              <a:spcBef>
                <a:spcPts val="900"/>
              </a:spcBef>
              <a:spcAft>
                <a:spcPts val="150"/>
              </a:spcAft>
              <a:defRPr/>
            </a:pPr>
            <a:r>
              <a:rPr lang="es-ES_tradnl" sz="3200" spc="0" dirty="0" smtClean="0">
                <a:solidFill>
                  <a:schemeClr val="accent6">
                    <a:lumMod val="75000"/>
                  </a:schemeClr>
                </a:solidFill>
                <a:latin typeface="Calibri" panose="020F0502020204030204"/>
              </a:rPr>
              <a:t>F9. </a:t>
            </a:r>
            <a:r>
              <a:rPr lang="es-ES_tradnl" sz="3200" spc="0" dirty="0" smtClean="0">
                <a:solidFill>
                  <a:srgbClr val="002060"/>
                </a:solidFill>
                <a:latin typeface="Calibri" panose="020F0502020204030204"/>
              </a:rPr>
              <a:t>Mantener actualizado el directorio de la diócesis.</a:t>
            </a:r>
            <a:r>
              <a:rPr lang="es-MX" sz="3200" spc="0" dirty="0" smtClean="0">
                <a:solidFill>
                  <a:srgbClr val="990033"/>
                </a:solidFill>
                <a:latin typeface="Calibri" panose="020F0502020204030204"/>
              </a:rPr>
              <a:t/>
            </a:r>
            <a:br>
              <a:rPr lang="es-MX" sz="3200" spc="0" dirty="0" smtClean="0">
                <a:solidFill>
                  <a:srgbClr val="990033"/>
                </a:solidFill>
                <a:latin typeface="Calibri" panose="020F0502020204030204"/>
              </a:rPr>
            </a:br>
            <a:endParaRPr lang="es-MX" sz="2800" dirty="0">
              <a:solidFill>
                <a:srgbClr val="865640">
                  <a:lumMod val="50000"/>
                </a:srgbClr>
              </a:solidFill>
            </a:endParaRPr>
          </a:p>
        </p:txBody>
      </p:sp>
      <p:sp>
        <p:nvSpPr>
          <p:cNvPr id="5" name="Marcador de contenido 2"/>
          <p:cNvSpPr txBox="1">
            <a:spLocks/>
          </p:cNvSpPr>
          <p:nvPr/>
        </p:nvSpPr>
        <p:spPr>
          <a:xfrm>
            <a:off x="254666" y="1701614"/>
            <a:ext cx="10881907" cy="4497486"/>
          </a:xfrm>
          <a:prstGeom prst="rect">
            <a:avLst/>
          </a:prstGeom>
        </p:spPr>
        <p:txBody>
          <a:bodyPr vert="horz" lIns="0" tIns="45720" rIns="0" bIns="45720" rtlCol="0">
            <a:normAutofit lnSpcReduction="100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chemeClr val="accent6">
                  <a:lumMod val="50000"/>
                </a:schemeClr>
              </a:buClr>
              <a:buFont typeface="Wingdings" pitchFamily="2" charset="2"/>
              <a:buChar char="§"/>
              <a:defRPr/>
            </a:pPr>
            <a:r>
              <a:rPr lang="es-MX" sz="2800" dirty="0" smtClean="0">
                <a:solidFill>
                  <a:prstClr val="black"/>
                </a:solidFill>
                <a:cs typeface="Arial" charset="0"/>
              </a:rPr>
              <a:t>Una mejor comunicación es saber y conocer quienes nos rodean. Debemos realizar el directorio de la Diócesis, en donde se deberá contemplar al ECD, al ECS,  a las Zonas, a los Equipos del CBF, a los asistentes eclesiales y a los jóvenes, pues TODOS integran la Diócesis. Se debe incluir: Nombres completos, domicilio, teléfonos, correos electrónicos, fecha de aniversario, cumpleaños, centro de trabajo, nombres y edades de los hijos, etc. Que con esto logremos saber más de cada uno de nosotros y así podamos establecer lazos de amistad conociéndonos y comunicándonos.</a:t>
            </a:r>
          </a:p>
          <a:p>
            <a:pPr marL="0" indent="0" algn="just">
              <a:buClr>
                <a:srgbClr val="E48312"/>
              </a:buClr>
              <a:buFont typeface="Calibri" panose="020F0502020204030204" pitchFamily="34" charset="0"/>
              <a:buNone/>
              <a:defRPr/>
            </a:pPr>
            <a:r>
              <a:rPr lang="es-MX" sz="2800" b="0" i="1" dirty="0" smtClean="0">
                <a:solidFill>
                  <a:prstClr val="black"/>
                </a:solidFill>
                <a:cs typeface="Arial" charset="0"/>
              </a:rPr>
              <a:t>Actualmente el directorio puede ser generado en la BDW y puede exportarse a hoja de </a:t>
            </a:r>
            <a:r>
              <a:rPr lang="es-MX" sz="2800" b="0" i="1" dirty="0" err="1" smtClean="0">
                <a:solidFill>
                  <a:prstClr val="black"/>
                </a:solidFill>
                <a:cs typeface="Arial" charset="0"/>
              </a:rPr>
              <a:t>excel</a:t>
            </a:r>
            <a:r>
              <a:rPr lang="es-MX" sz="2800" b="0" i="1" dirty="0" smtClean="0">
                <a:solidFill>
                  <a:prstClr val="black"/>
                </a:solidFill>
                <a:cs typeface="Arial" charset="0"/>
              </a:rPr>
              <a:t>.</a:t>
            </a:r>
            <a:r>
              <a:rPr lang="es-MX" sz="3200" b="0" i="1" dirty="0" smtClean="0">
                <a:solidFill>
                  <a:srgbClr val="BD582C">
                    <a:lumMod val="50000"/>
                  </a:srgbClr>
                </a:solidFill>
              </a:rPr>
              <a:t>   </a:t>
            </a:r>
            <a:r>
              <a:rPr lang="es-MX" sz="1800" b="0" i="1" dirty="0" smtClean="0">
                <a:solidFill>
                  <a:schemeClr val="tx1"/>
                </a:solidFill>
              </a:rPr>
              <a:t>Pero si hay que asegurar que todos los datos estén capturados.</a:t>
            </a:r>
            <a:endParaRPr lang="es-MX" sz="1600" b="0" i="1" dirty="0" smtClean="0">
              <a:solidFill>
                <a:schemeClr val="tx1"/>
              </a:solidFill>
              <a:cs typeface="Arial"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3556" y="5672558"/>
            <a:ext cx="859306" cy="63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664074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00976" y="847481"/>
            <a:ext cx="10058400" cy="937518"/>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ES_tradnl" sz="2800" spc="0" dirty="0" smtClean="0">
                <a:solidFill>
                  <a:schemeClr val="accent6">
                    <a:lumMod val="75000"/>
                  </a:schemeClr>
                </a:solidFill>
                <a:latin typeface="Calibri" panose="020F0502020204030204"/>
              </a:rPr>
              <a:t>F10</a:t>
            </a:r>
            <a:r>
              <a:rPr lang="es-ES_tradnl" sz="2800" spc="0" dirty="0" smtClean="0">
                <a:solidFill>
                  <a:srgbClr val="002060"/>
                </a:solidFill>
                <a:latin typeface="Calibri" panose="020F0502020204030204"/>
              </a:rPr>
              <a:t>. </a:t>
            </a:r>
            <a:r>
              <a:rPr lang="es-ES_tradnl" sz="3200" spc="0" dirty="0" smtClean="0">
                <a:solidFill>
                  <a:srgbClr val="002060"/>
                </a:solidFill>
                <a:latin typeface="Calibri" panose="020F0502020204030204"/>
              </a:rPr>
              <a:t>Diseñar y distribuir boletín Diocesano.</a:t>
            </a:r>
          </a:p>
        </p:txBody>
      </p:sp>
      <p:sp>
        <p:nvSpPr>
          <p:cNvPr id="5" name="Marcador de contenido 2"/>
          <p:cNvSpPr txBox="1">
            <a:spLocks/>
          </p:cNvSpPr>
          <p:nvPr/>
        </p:nvSpPr>
        <p:spPr>
          <a:xfrm>
            <a:off x="300253" y="1243783"/>
            <a:ext cx="10986446" cy="4596340"/>
          </a:xfrm>
          <a:prstGeom prst="rect">
            <a:avLst/>
          </a:prstGeom>
        </p:spPr>
        <p:txBody>
          <a:bodyPr vert="horz" lIns="0" tIns="45720" rIns="0" bIns="45720" rtlCol="0">
            <a:normAutofit lnSpcReduction="100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Clr>
                <a:srgbClr val="E48312"/>
              </a:buClr>
              <a:defRPr/>
            </a:pPr>
            <a:endParaRPr lang="es-MX" sz="2800" dirty="0" smtClean="0">
              <a:solidFill>
                <a:srgbClr val="FF3300"/>
              </a:solidFill>
            </a:endParaRPr>
          </a:p>
          <a:p>
            <a:pPr>
              <a:buClr>
                <a:schemeClr val="accent6">
                  <a:lumMod val="50000"/>
                </a:schemeClr>
              </a:buClr>
              <a:buFont typeface="Wingdings" pitchFamily="2" charset="2"/>
              <a:buChar char="§"/>
              <a:defRPr/>
            </a:pPr>
            <a:r>
              <a:rPr lang="es-MX" sz="2800" dirty="0" smtClean="0">
                <a:solidFill>
                  <a:srgbClr val="FF3300"/>
                </a:solidFill>
              </a:rPr>
              <a:t> </a:t>
            </a:r>
            <a:r>
              <a:rPr lang="es-MX" sz="2800" dirty="0" smtClean="0">
                <a:solidFill>
                  <a:srgbClr val="000000"/>
                </a:solidFill>
              </a:rPr>
              <a:t>¿Por qué diseñar un boletín?. Es muy importante dar a conocer a nuestros miembros del MFC y al exterior lo que estamos haciendo, una gran oportunidad como medio de difusión es la elaboración de nuestro boletín, en el podemos escribir temas de interés, como son nuestro apostolado, funciones, actividades, lecturas y citas bíblicas, eventos realizados, felicitaciones, temas de reflexión, etc. </a:t>
            </a:r>
          </a:p>
          <a:p>
            <a:pPr>
              <a:buClr>
                <a:schemeClr val="accent6">
                  <a:lumMod val="50000"/>
                </a:schemeClr>
              </a:buClr>
              <a:buFont typeface="Wingdings" pitchFamily="2" charset="2"/>
              <a:buChar char="§"/>
              <a:defRPr/>
            </a:pPr>
            <a:r>
              <a:rPr lang="es-MX" sz="2800" dirty="0" smtClean="0">
                <a:solidFill>
                  <a:srgbClr val="000000"/>
                </a:solidFill>
              </a:rPr>
              <a:t>El diseño es personalizado de cada diócesis, debiendo colaborar todo el ECD y publicarlo preferentemente bimestral.</a:t>
            </a:r>
          </a:p>
          <a:p>
            <a:pPr>
              <a:buClr>
                <a:schemeClr val="accent6">
                  <a:lumMod val="50000"/>
                </a:schemeClr>
              </a:buClr>
              <a:buFont typeface="Wingdings" pitchFamily="2" charset="2"/>
              <a:buChar char="§"/>
              <a:defRPr/>
            </a:pPr>
            <a:r>
              <a:rPr lang="es-MX" sz="2800" dirty="0" smtClean="0">
                <a:solidFill>
                  <a:srgbClr val="000000"/>
                </a:solidFill>
              </a:rPr>
              <a:t>Pueden aprovechar las paginas y redes sociales para hacer llegar el boletín.</a:t>
            </a:r>
          </a:p>
          <a:p>
            <a:pPr>
              <a:buClr>
                <a:schemeClr val="accent6">
                  <a:lumMod val="50000"/>
                </a:schemeClr>
              </a:buClr>
              <a:buFont typeface="Wingdings" pitchFamily="2" charset="2"/>
              <a:buChar char="§"/>
              <a:defRPr/>
            </a:pPr>
            <a:endParaRPr lang="es-MX" sz="2800" dirty="0" smtClean="0">
              <a:solidFill>
                <a:srgbClr val="000000"/>
              </a:solidFill>
            </a:endParaRPr>
          </a:p>
          <a:p>
            <a:pPr>
              <a:buClr>
                <a:srgbClr val="E48312"/>
              </a:buClr>
              <a:defRPr/>
            </a:pPr>
            <a:endParaRPr lang="es-MX" dirty="0">
              <a:solidFill>
                <a:srgbClr val="000000"/>
              </a:solidFill>
            </a:endParaRP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2874640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40403" y="1069442"/>
            <a:ext cx="11542081" cy="937518"/>
          </a:xfrm>
          <a:prstGeom prst="rect">
            <a:avLst/>
          </a:prstGeom>
        </p:spPr>
        <p:txBody>
          <a:bodyPr vert="horz" lIns="91440" tIns="45720" rIns="91440" bIns="45720" rtlCol="0" anchor="ctr">
            <a:normAutofit fontScale="97500" lnSpcReduction="10000"/>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68580" indent="-68580">
              <a:lnSpc>
                <a:spcPct val="90000"/>
              </a:lnSpc>
              <a:spcBef>
                <a:spcPts val="900"/>
              </a:spcBef>
              <a:spcAft>
                <a:spcPts val="150"/>
              </a:spcAft>
              <a:defRPr/>
            </a:pPr>
            <a:r>
              <a:rPr lang="es-ES_tradnl" sz="3200" spc="0" dirty="0" smtClean="0">
                <a:solidFill>
                  <a:schemeClr val="accent6">
                    <a:lumMod val="75000"/>
                  </a:schemeClr>
                </a:solidFill>
                <a:latin typeface="Calibri" panose="020F0502020204030204"/>
              </a:rPr>
              <a:t>F11. </a:t>
            </a:r>
            <a:r>
              <a:rPr lang="es-ES_tradnl" sz="3200" spc="0" dirty="0" smtClean="0">
                <a:solidFill>
                  <a:srgbClr val="002060"/>
                </a:solidFill>
                <a:latin typeface="Calibri" panose="020F0502020204030204"/>
              </a:rPr>
              <a:t>Promueve y supervisa el cumplimiento del Manual de identidad y ordenamientos  del MFC dentro de la Diócesis.</a:t>
            </a:r>
          </a:p>
        </p:txBody>
      </p:sp>
      <p:sp>
        <p:nvSpPr>
          <p:cNvPr id="5" name="Marcador de contenido 2"/>
          <p:cNvSpPr txBox="1">
            <a:spLocks/>
          </p:cNvSpPr>
          <p:nvPr/>
        </p:nvSpPr>
        <p:spPr>
          <a:xfrm>
            <a:off x="259307" y="2035544"/>
            <a:ext cx="10665713" cy="4200499"/>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defTabSz="914400" fontAlgn="base">
              <a:lnSpc>
                <a:spcPct val="100000"/>
              </a:lnSpc>
              <a:spcBef>
                <a:spcPct val="0"/>
              </a:spcBef>
              <a:spcAft>
                <a:spcPct val="0"/>
              </a:spcAft>
              <a:buClrTx/>
              <a:buSzTx/>
              <a:buFont typeface="Calibri" panose="020F0502020204030204" pitchFamily="34" charset="0"/>
              <a:buNone/>
              <a:defRPr/>
            </a:pPr>
            <a:r>
              <a:rPr lang="es-MX" sz="2400" dirty="0">
                <a:solidFill>
                  <a:prstClr val="black"/>
                </a:solidFill>
                <a:cs typeface="Arial" charset="0"/>
              </a:rPr>
              <a:t>I</a:t>
            </a:r>
            <a:r>
              <a:rPr lang="es-MX" sz="2400" dirty="0" smtClean="0">
                <a:solidFill>
                  <a:prstClr val="black"/>
                </a:solidFill>
                <a:cs typeface="Arial" charset="0"/>
              </a:rPr>
              <a:t>dentidad </a:t>
            </a:r>
            <a:r>
              <a:rPr lang="es-MX" sz="2400" dirty="0" smtClean="0">
                <a:solidFill>
                  <a:prstClr val="black"/>
                </a:solidFill>
                <a:cs typeface="Arial" charset="0"/>
              </a:rPr>
              <a:t>y ordenamiento del MFC en su capítulo IV «Símbolos de identidad del MFC», en sus artículos del 13 al 17, nos da la claridad de cumplir y hacer cumplir los ordenamientos del MFC.</a:t>
            </a:r>
          </a:p>
          <a:p>
            <a:pPr>
              <a:buClr>
                <a:srgbClr val="E48312"/>
              </a:buClr>
              <a:defRPr/>
            </a:pPr>
            <a:endParaRPr lang="es-MX" sz="2800" dirty="0">
              <a:solidFill>
                <a:srgbClr val="BD582C">
                  <a:lumMod val="50000"/>
                </a:srgbClr>
              </a:solidFill>
            </a:endParaRPr>
          </a:p>
        </p:txBody>
      </p:sp>
      <p:sp>
        <p:nvSpPr>
          <p:cNvPr id="9"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
        <p:nvSpPr>
          <p:cNvPr id="3" name="AutoShape 2" descr="blob:https://web.whatsapp.com/4da1030c-e161-4d8e-a089-53ae1849e11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AutoShape 4" descr="blob:https://web.whatsapp.com/4da1030c-e161-4d8e-a089-53ae1849e11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8" name="AutoShape 7" descr="blob:https://web.whatsapp.com/cc9f5bf6-6f03-40ee-8e70-5e72ab92267b"/>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080"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99" t="8613" r="5424" b="8284"/>
          <a:stretch/>
        </p:blipFill>
        <p:spPr bwMode="auto">
          <a:xfrm>
            <a:off x="4029259" y="2981729"/>
            <a:ext cx="2453431" cy="323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111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300251" y="1183022"/>
            <a:ext cx="10809027" cy="5469551"/>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lgn="just">
              <a:buClr>
                <a:srgbClr val="E48312"/>
              </a:buClr>
              <a:defRPr/>
            </a:pPr>
            <a:r>
              <a:rPr lang="es-MX" sz="2800" dirty="0" smtClean="0">
                <a:solidFill>
                  <a:srgbClr val="002060"/>
                </a:solidFill>
              </a:rPr>
              <a:t>PUNTOS A CONSIDERAR</a:t>
            </a:r>
          </a:p>
          <a:p>
            <a:pPr>
              <a:buClr>
                <a:schemeClr val="accent6">
                  <a:lumMod val="75000"/>
                </a:schemeClr>
              </a:buClr>
              <a:buFont typeface="Wingdings" pitchFamily="2" charset="2"/>
              <a:buChar char="v"/>
              <a:defRPr/>
            </a:pPr>
            <a:r>
              <a:rPr lang="es-MX" sz="2400" dirty="0" smtClean="0"/>
              <a:t>Vigilar que el ECD cuente con suficiente material de difusión del MFC para su venta.</a:t>
            </a:r>
          </a:p>
          <a:p>
            <a:pPr>
              <a:buClr>
                <a:schemeClr val="accent6">
                  <a:lumMod val="75000"/>
                </a:schemeClr>
              </a:buClr>
              <a:buFont typeface="Wingdings" pitchFamily="2" charset="2"/>
              <a:buChar char="v"/>
              <a:defRPr/>
            </a:pPr>
            <a:r>
              <a:rPr lang="es-MX" sz="2400" dirty="0" smtClean="0"/>
              <a:t>Promover y asegurarse  que se lea, difunda y entienda el Manual de Identidad y Ordenamientos del MFC en toda la membresía.</a:t>
            </a:r>
          </a:p>
          <a:p>
            <a:pPr>
              <a:buClr>
                <a:schemeClr val="accent6">
                  <a:lumMod val="75000"/>
                </a:schemeClr>
              </a:buClr>
              <a:buFont typeface="Wingdings" pitchFamily="2" charset="2"/>
              <a:buChar char="v"/>
              <a:defRPr/>
            </a:pPr>
            <a:r>
              <a:rPr lang="es-MX" sz="2400" dirty="0" smtClean="0"/>
              <a:t>Promover que el himno del MFC sea cantado en todas las reuniones y eventos que se organicen.</a:t>
            </a:r>
          </a:p>
          <a:p>
            <a:pPr>
              <a:buClr>
                <a:schemeClr val="accent6">
                  <a:lumMod val="75000"/>
                </a:schemeClr>
              </a:buClr>
              <a:buFont typeface="Wingdings" pitchFamily="2" charset="2"/>
              <a:buChar char="v"/>
              <a:defRPr/>
            </a:pPr>
            <a:r>
              <a:rPr lang="es-MX" sz="2400" dirty="0" smtClean="0"/>
              <a:t>Promover que el ECD y los sectores cuenten con el estandarte de acuerdo a los lineamientos.</a:t>
            </a:r>
          </a:p>
          <a:p>
            <a:pPr>
              <a:buClr>
                <a:schemeClr val="accent6">
                  <a:lumMod val="75000"/>
                </a:schemeClr>
              </a:buClr>
              <a:buFont typeface="Wingdings" pitchFamily="2" charset="2"/>
              <a:buChar char="v"/>
              <a:defRPr/>
            </a:pPr>
            <a:r>
              <a:rPr lang="es-MX" sz="2400" dirty="0" smtClean="0"/>
              <a:t>Promover y vigilar  que el logotipo del MFC sea utilizado en toda la documentación, apegado a los lineamientos establecidos.</a:t>
            </a:r>
          </a:p>
          <a:p>
            <a:pPr>
              <a:buClr>
                <a:schemeClr val="accent6">
                  <a:lumMod val="75000"/>
                </a:schemeClr>
              </a:buClr>
              <a:buFont typeface="Wingdings" pitchFamily="2" charset="2"/>
              <a:buChar char="v"/>
              <a:defRPr/>
            </a:pPr>
            <a:r>
              <a:rPr lang="es-MX" sz="2400" dirty="0" smtClean="0"/>
              <a:t>Promover y vigilar que el lema del presente trienio aparezca en toda la documentación y en todos los eventos y reuniones del MFC.</a:t>
            </a:r>
          </a:p>
          <a:p>
            <a:pPr>
              <a:buClr>
                <a:srgbClr val="E48312"/>
              </a:buClr>
              <a:buFont typeface="Wingdings" pitchFamily="2" charset="2"/>
              <a:buChar char="v"/>
              <a:defRPr/>
            </a:pPr>
            <a:endParaRPr lang="es-MX" dirty="0"/>
          </a:p>
        </p:txBody>
      </p:sp>
      <p:sp>
        <p:nvSpPr>
          <p:cNvPr id="5"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664074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p>
        </p:txBody>
      </p:sp>
      <p:sp>
        <p:nvSpPr>
          <p:cNvPr id="8" name="Título 1"/>
          <p:cNvSpPr txBox="1">
            <a:spLocks/>
          </p:cNvSpPr>
          <p:nvPr/>
        </p:nvSpPr>
        <p:spPr>
          <a:xfrm>
            <a:off x="974448" y="666495"/>
            <a:ext cx="10058400" cy="8937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dirty="0" smtClean="0">
                <a:solidFill>
                  <a:schemeClr val="bg1"/>
                </a:solidFill>
                <a:latin typeface="+mn-lt"/>
              </a:rPr>
              <a:t>OBJETIVOS DE AREA IV</a:t>
            </a:r>
            <a:r>
              <a:rPr lang="es-MX" sz="5400" b="1" dirty="0" smtClean="0">
                <a:solidFill>
                  <a:schemeClr val="bg1"/>
                </a:solidFill>
              </a:rPr>
              <a:t/>
            </a:r>
            <a:br>
              <a:rPr lang="es-MX" sz="5400" b="1" dirty="0" smtClean="0">
                <a:solidFill>
                  <a:schemeClr val="bg1"/>
                </a:solidFill>
              </a:rPr>
            </a:br>
            <a:endParaRPr lang="es-MX" sz="5400" b="1" dirty="0">
              <a:solidFill>
                <a:schemeClr val="bg1"/>
              </a:solidFill>
            </a:endParaRPr>
          </a:p>
        </p:txBody>
      </p:sp>
      <p:sp>
        <p:nvSpPr>
          <p:cNvPr id="9" name="Marcador de contenido 2"/>
          <p:cNvSpPr txBox="1">
            <a:spLocks/>
          </p:cNvSpPr>
          <p:nvPr/>
        </p:nvSpPr>
        <p:spPr>
          <a:xfrm>
            <a:off x="974448" y="1292022"/>
            <a:ext cx="10214776" cy="50143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itchFamily="34" charset="0"/>
              <a:buChar char="•"/>
            </a:pPr>
            <a:r>
              <a:rPr lang="es-MX" sz="2800" dirty="0" smtClean="0"/>
              <a:t>Hacer conciencia de que quienes tenemos a nuestro cargo el área IV, somos responsables de la unidad, de la armonía y de la hermandad que debe existir en todos los miembros del MFC y de que al promover y cultivar estos valores se dará también la corresponsabilidad para que el MFC crezca y fructifique, tal y como se pensó al fundarlo.</a:t>
            </a:r>
          </a:p>
          <a:p>
            <a:pPr marL="342900" indent="-342900" algn="just">
              <a:buFont typeface="Arial" pitchFamily="34" charset="0"/>
              <a:buChar char="•"/>
            </a:pPr>
            <a:endParaRPr lang="es-MX" sz="2800" dirty="0" smtClean="0"/>
          </a:p>
          <a:p>
            <a:pPr marL="342900" indent="-342900" algn="just">
              <a:buFont typeface="Arial" pitchFamily="34" charset="0"/>
              <a:buChar char="•"/>
            </a:pPr>
            <a:r>
              <a:rPr lang="es-MX" sz="2800" dirty="0" smtClean="0"/>
              <a:t>Analizar la situación del sector o los sectores, informando y apoyando a las soluciones de los problemas y asegurar la disponibilidad de capacitación en la estructura diocesana.</a:t>
            </a:r>
          </a:p>
          <a:p>
            <a:endParaRPr lang="es-MX" dirty="0"/>
          </a:p>
        </p:txBody>
      </p:sp>
    </p:spTree>
    <p:extLst>
      <p:ext uri="{BB962C8B-B14F-4D97-AF65-F5344CB8AC3E}">
        <p14:creationId xmlns:p14="http://schemas.microsoft.com/office/powerpoint/2010/main" val="2383306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82864" y="960228"/>
            <a:ext cx="11472324" cy="937518"/>
          </a:xfrm>
          <a:prstGeom prst="rect">
            <a:avLst/>
          </a:prstGeom>
        </p:spPr>
        <p:txBody>
          <a:bodyPr vert="horz" lIns="91440" tIns="45720" rIns="91440" bIns="45720" rtlCol="0" anchor="ctr">
            <a:no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ES_tradnl" sz="2800" spc="0" dirty="0" smtClean="0">
                <a:solidFill>
                  <a:schemeClr val="accent6">
                    <a:lumMod val="75000"/>
                  </a:schemeClr>
                </a:solidFill>
                <a:latin typeface="Calibri" panose="020F0502020204030204"/>
              </a:rPr>
              <a:t>F12.- </a:t>
            </a:r>
            <a:r>
              <a:rPr lang="es-ES_tradnl" sz="2800" spc="0" dirty="0" smtClean="0">
                <a:solidFill>
                  <a:srgbClr val="002060"/>
                </a:solidFill>
                <a:latin typeface="Calibri" panose="020F0502020204030204"/>
              </a:rPr>
              <a:t>Participar en la organización de las reuniones Diocesanas, regionales o de Bloque que se celebren en la Diócesis.</a:t>
            </a:r>
          </a:p>
        </p:txBody>
      </p:sp>
      <p:sp>
        <p:nvSpPr>
          <p:cNvPr id="5" name="Marcador de contenido 2"/>
          <p:cNvSpPr txBox="1">
            <a:spLocks/>
          </p:cNvSpPr>
          <p:nvPr/>
        </p:nvSpPr>
        <p:spPr>
          <a:xfrm>
            <a:off x="286602" y="1879584"/>
            <a:ext cx="10828134" cy="4678718"/>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a:buClr>
                <a:srgbClr val="E48312"/>
              </a:buClr>
              <a:buNone/>
              <a:defRPr/>
            </a:pPr>
            <a:r>
              <a:rPr lang="es-MX" sz="2400" dirty="0" smtClean="0">
                <a:solidFill>
                  <a:srgbClr val="000000"/>
                </a:solidFill>
              </a:rPr>
              <a:t>Dentro de las seis exigencias básicas de nuestro MFC, está la Hospitalidad y Vida de Equipo, y esto es algo que nos piden en esta función, que seamos participativos, que seamos buenos anfitriones y servidores de nuestros semejantes. Y así nuestra Diócesis saldrá favorecida cuando trabajemos juntos como un verdadero equipo ya que de esta forma de trabajo entregaremos buenos resultados.</a:t>
            </a:r>
          </a:p>
          <a:p>
            <a:pPr>
              <a:buClr>
                <a:srgbClr val="E48312"/>
              </a:buClr>
              <a:defRPr/>
            </a:pPr>
            <a:r>
              <a:rPr lang="es-MX" sz="2400" dirty="0" smtClean="0">
                <a:solidFill>
                  <a:schemeClr val="tx1"/>
                </a:solidFill>
              </a:rPr>
              <a:t>Aprovechar estas reuniones para vivir la unidad como una sola familia </a:t>
            </a:r>
            <a:r>
              <a:rPr lang="es-MX" sz="2400" dirty="0" err="1" smtClean="0">
                <a:solidFill>
                  <a:schemeClr val="tx1"/>
                </a:solidFill>
              </a:rPr>
              <a:t>emefecista</a:t>
            </a:r>
            <a:r>
              <a:rPr lang="es-MX" sz="2400" dirty="0" smtClean="0">
                <a:solidFill>
                  <a:schemeClr val="tx1"/>
                </a:solidFill>
              </a:rPr>
              <a:t>.</a:t>
            </a:r>
            <a:endParaRPr lang="es-MX" sz="2400" dirty="0">
              <a:solidFill>
                <a:schemeClr val="tx1"/>
              </a:solidFill>
            </a:endParaRPr>
          </a:p>
        </p:txBody>
      </p:sp>
      <p:pic>
        <p:nvPicPr>
          <p:cNvPr id="6" name="Imagen 3"/>
          <p:cNvPicPr>
            <a:picLocks noChangeAspect="1"/>
          </p:cNvPicPr>
          <p:nvPr/>
        </p:nvPicPr>
        <p:blipFill>
          <a:blip r:embed="rId3"/>
          <a:stretch>
            <a:fillRect/>
          </a:stretch>
        </p:blipFill>
        <p:spPr>
          <a:xfrm>
            <a:off x="1191085" y="4130446"/>
            <a:ext cx="2596566" cy="1947425"/>
          </a:xfrm>
          <a:prstGeom prst="rect">
            <a:avLst/>
          </a:prstGeom>
        </p:spPr>
      </p:pic>
      <p:pic>
        <p:nvPicPr>
          <p:cNvPr id="7" name="Imagen 4"/>
          <p:cNvPicPr>
            <a:picLocks noChangeAspect="1"/>
          </p:cNvPicPr>
          <p:nvPr/>
        </p:nvPicPr>
        <p:blipFill>
          <a:blip r:embed="rId4"/>
          <a:stretch>
            <a:fillRect/>
          </a:stretch>
        </p:blipFill>
        <p:spPr>
          <a:xfrm>
            <a:off x="4416307" y="4141991"/>
            <a:ext cx="2723978" cy="2042984"/>
          </a:xfrm>
          <a:prstGeom prst="rect">
            <a:avLst/>
          </a:prstGeom>
        </p:spPr>
      </p:pic>
      <p:sp>
        <p:nvSpPr>
          <p:cNvPr id="8"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pic>
        <p:nvPicPr>
          <p:cNvPr id="9218" name="Picture 2" descr="C:\Users\USER\Desktop\fotos\MFC\2da reunion region\yucatan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5375" y="4134975"/>
            <a:ext cx="2737741" cy="20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640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32736" y="847481"/>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lgn="ctr">
              <a:defRPr/>
            </a:pPr>
            <a:r>
              <a:rPr lang="es-ES_tradnl" sz="3200" spc="0" dirty="0" smtClean="0">
                <a:solidFill>
                  <a:schemeClr val="accent6">
                    <a:lumMod val="75000"/>
                  </a:schemeClr>
                </a:solidFill>
                <a:latin typeface="Calibri" panose="020F0502020204030204"/>
              </a:rPr>
              <a:t>F13. </a:t>
            </a:r>
            <a:r>
              <a:rPr lang="es-ES_tradnl" sz="3200" spc="0" dirty="0" smtClean="0">
                <a:solidFill>
                  <a:srgbClr val="002060"/>
                </a:solidFill>
                <a:latin typeface="Calibri" panose="020F0502020204030204"/>
              </a:rPr>
              <a:t>Asiste a las reuniones que sea convocada por el ECN.</a:t>
            </a:r>
          </a:p>
        </p:txBody>
      </p:sp>
      <p:sp>
        <p:nvSpPr>
          <p:cNvPr id="5" name="Marcador de contenido 2"/>
          <p:cNvSpPr txBox="1">
            <a:spLocks/>
          </p:cNvSpPr>
          <p:nvPr/>
        </p:nvSpPr>
        <p:spPr>
          <a:xfrm>
            <a:off x="268400" y="1607575"/>
            <a:ext cx="10906897" cy="4718711"/>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defTabSz="914400" fontAlgn="base">
              <a:lnSpc>
                <a:spcPct val="100000"/>
              </a:lnSpc>
              <a:spcBef>
                <a:spcPct val="0"/>
              </a:spcBef>
              <a:spcAft>
                <a:spcPct val="0"/>
              </a:spcAft>
              <a:buClr>
                <a:schemeClr val="accent6">
                  <a:lumMod val="75000"/>
                </a:schemeClr>
              </a:buClr>
              <a:buSzTx/>
              <a:buFont typeface="Wingdings" pitchFamily="2" charset="2"/>
              <a:buChar char="§"/>
              <a:defRPr/>
            </a:pPr>
            <a:r>
              <a:rPr lang="es-MX" sz="2400" dirty="0" smtClean="0">
                <a:solidFill>
                  <a:schemeClr val="tx1"/>
                </a:solidFill>
                <a:cs typeface="Arial" charset="0"/>
              </a:rPr>
              <a:t>Participa en las reuniones en las que sea convocado por el ECN </a:t>
            </a:r>
            <a:r>
              <a:rPr lang="es-MX" sz="1800" b="0" dirty="0" smtClean="0">
                <a:solidFill>
                  <a:schemeClr val="tx1"/>
                </a:solidFill>
                <a:cs typeface="Arial" charset="0"/>
              </a:rPr>
              <a:t>(Actividades,</a:t>
            </a:r>
          </a:p>
          <a:p>
            <a:pPr defTabSz="914400" fontAlgn="base">
              <a:lnSpc>
                <a:spcPct val="100000"/>
              </a:lnSpc>
              <a:spcBef>
                <a:spcPct val="0"/>
              </a:spcBef>
              <a:spcAft>
                <a:spcPct val="0"/>
              </a:spcAft>
              <a:buClr>
                <a:schemeClr val="accent6">
                  <a:lumMod val="75000"/>
                </a:schemeClr>
              </a:buClr>
              <a:buSzTx/>
              <a:buFont typeface="Wingdings" pitchFamily="2" charset="2"/>
              <a:buChar char="§"/>
              <a:defRPr/>
            </a:pPr>
            <a:r>
              <a:rPr lang="es-MX" sz="1200" b="0" dirty="0" smtClean="0">
                <a:solidFill>
                  <a:prstClr val="black"/>
                </a:solidFill>
                <a:cs typeface="Arial" charset="0"/>
              </a:rPr>
              <a:t> </a:t>
            </a:r>
            <a:r>
              <a:rPr lang="es-MX" sz="1800" b="0" dirty="0" smtClean="0">
                <a:solidFill>
                  <a:prstClr val="black"/>
                </a:solidFill>
                <a:cs typeface="Arial" charset="0"/>
              </a:rPr>
              <a:t>Reuniones, cursos, capacitaciones etc.)</a:t>
            </a:r>
          </a:p>
          <a:p>
            <a:pPr defTabSz="914400" fontAlgn="base">
              <a:lnSpc>
                <a:spcPct val="100000"/>
              </a:lnSpc>
              <a:spcBef>
                <a:spcPct val="0"/>
              </a:spcBef>
              <a:spcAft>
                <a:spcPct val="0"/>
              </a:spcAft>
              <a:buClr>
                <a:schemeClr val="accent6">
                  <a:lumMod val="75000"/>
                </a:schemeClr>
              </a:buClr>
              <a:buSzTx/>
              <a:buFont typeface="Wingdings" pitchFamily="2" charset="2"/>
              <a:buChar char="§"/>
              <a:defRPr/>
            </a:pPr>
            <a:endParaRPr lang="es-MX" sz="1800" b="0" dirty="0">
              <a:solidFill>
                <a:prstClr val="black"/>
              </a:solidFill>
              <a:cs typeface="Arial" charset="0"/>
            </a:endParaRPr>
          </a:p>
          <a:p>
            <a:pPr defTabSz="914400" fontAlgn="base">
              <a:lnSpc>
                <a:spcPct val="100000"/>
              </a:lnSpc>
              <a:spcBef>
                <a:spcPct val="0"/>
              </a:spcBef>
              <a:spcAft>
                <a:spcPct val="0"/>
              </a:spcAft>
              <a:buClr>
                <a:schemeClr val="accent6">
                  <a:lumMod val="75000"/>
                </a:schemeClr>
              </a:buClr>
              <a:buSzTx/>
              <a:buFont typeface="Wingdings" pitchFamily="2" charset="2"/>
              <a:buChar char="§"/>
              <a:defRPr/>
            </a:pPr>
            <a:r>
              <a:rPr lang="es-MX" sz="2400" dirty="0" smtClean="0">
                <a:solidFill>
                  <a:prstClr val="black"/>
                </a:solidFill>
                <a:cs typeface="Arial" charset="0"/>
              </a:rPr>
              <a:t>Es muy importante que el matrimonio asista por que aparte de fortalecer la unidad de nuestro movimiento, participa en la proyección futura a través del conocimiento  de los planes y proyectos  del ECN, en los cuales  su contribución es fundamental. </a:t>
            </a:r>
          </a:p>
          <a:p>
            <a:pPr defTabSz="914400" fontAlgn="base">
              <a:lnSpc>
                <a:spcPct val="100000"/>
              </a:lnSpc>
              <a:spcBef>
                <a:spcPct val="0"/>
              </a:spcBef>
              <a:spcAft>
                <a:spcPct val="0"/>
              </a:spcAft>
              <a:buClr>
                <a:schemeClr val="accent6">
                  <a:lumMod val="75000"/>
                </a:schemeClr>
              </a:buClr>
              <a:buSzTx/>
              <a:buFont typeface="Wingdings" pitchFamily="2" charset="2"/>
              <a:buChar char="§"/>
              <a:defRPr/>
            </a:pPr>
            <a:endParaRPr lang="es-MX" sz="1600" b="0" dirty="0" smtClean="0">
              <a:solidFill>
                <a:prstClr val="black"/>
              </a:solidFill>
              <a:cs typeface="Arial" charset="0"/>
            </a:endParaRP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6090" y="3828351"/>
            <a:ext cx="3473331" cy="195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111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82864" y="83383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ES_tradnl" sz="3200" spc="0" dirty="0" smtClean="0">
                <a:solidFill>
                  <a:srgbClr val="70AD47">
                    <a:lumMod val="75000"/>
                  </a:srgbClr>
                </a:solidFill>
                <a:latin typeface="Calibri" panose="020F0502020204030204"/>
              </a:rPr>
              <a:t>F14. </a:t>
            </a:r>
            <a:r>
              <a:rPr lang="es-ES_tradnl" sz="3200" spc="0" dirty="0" smtClean="0">
                <a:solidFill>
                  <a:srgbClr val="002060"/>
                </a:solidFill>
                <a:latin typeface="Calibri" panose="020F0502020204030204"/>
              </a:rPr>
              <a:t>Evalúa resultados.</a:t>
            </a:r>
          </a:p>
        </p:txBody>
      </p:sp>
      <p:sp>
        <p:nvSpPr>
          <p:cNvPr id="5" name="Marcador de contenido 2"/>
          <p:cNvSpPr txBox="1">
            <a:spLocks/>
          </p:cNvSpPr>
          <p:nvPr/>
        </p:nvSpPr>
        <p:spPr>
          <a:xfrm>
            <a:off x="363936" y="1648519"/>
            <a:ext cx="10906897" cy="4718711"/>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defTabSz="914400" fontAlgn="base">
              <a:lnSpc>
                <a:spcPct val="100000"/>
              </a:lnSpc>
              <a:spcBef>
                <a:spcPct val="0"/>
              </a:spcBef>
              <a:spcAft>
                <a:spcPct val="0"/>
              </a:spcAft>
              <a:buClr>
                <a:srgbClr val="70AD47">
                  <a:lumMod val="75000"/>
                </a:srgbClr>
              </a:buClr>
              <a:buSzTx/>
              <a:buFont typeface="Wingdings" pitchFamily="2" charset="2"/>
              <a:buChar char="§"/>
              <a:defRPr/>
            </a:pPr>
            <a:r>
              <a:rPr lang="es-MX" sz="2400" dirty="0">
                <a:solidFill>
                  <a:prstClr val="black"/>
                </a:solidFill>
                <a:cs typeface="Arial" charset="0"/>
              </a:rPr>
              <a:t> </a:t>
            </a:r>
            <a:r>
              <a:rPr lang="es-MX" sz="2400" dirty="0" smtClean="0">
                <a:solidFill>
                  <a:prstClr val="black"/>
                </a:solidFill>
                <a:cs typeface="Arial" charset="0"/>
              </a:rPr>
              <a:t>Se debe estar realizando de manera periódica un análisis, en base a los indicadores, de  como van los avances y resultados; y estar entregando un reporte a PD.</a:t>
            </a:r>
          </a:p>
          <a:p>
            <a:pPr marL="0" indent="0" defTabSz="914400" fontAlgn="base">
              <a:lnSpc>
                <a:spcPct val="100000"/>
              </a:lnSpc>
              <a:spcBef>
                <a:spcPct val="0"/>
              </a:spcBef>
              <a:spcAft>
                <a:spcPct val="0"/>
              </a:spcAft>
              <a:buClr>
                <a:srgbClr val="70AD47">
                  <a:lumMod val="75000"/>
                </a:srgbClr>
              </a:buClr>
              <a:buSzTx/>
              <a:buNone/>
              <a:defRPr/>
            </a:pPr>
            <a:endParaRPr lang="es-MX" sz="1800" b="0" dirty="0">
              <a:solidFill>
                <a:prstClr val="black"/>
              </a:solidFill>
              <a:cs typeface="Arial" charset="0"/>
            </a:endParaRPr>
          </a:p>
          <a:p>
            <a:pPr defTabSz="914400" fontAlgn="base">
              <a:lnSpc>
                <a:spcPct val="100000"/>
              </a:lnSpc>
              <a:spcBef>
                <a:spcPct val="0"/>
              </a:spcBef>
              <a:spcAft>
                <a:spcPct val="0"/>
              </a:spcAft>
              <a:buClr>
                <a:srgbClr val="70AD47">
                  <a:lumMod val="75000"/>
                </a:srgbClr>
              </a:buClr>
              <a:buSzTx/>
              <a:buFont typeface="Wingdings" pitchFamily="2" charset="2"/>
              <a:buChar char="§"/>
              <a:defRPr/>
            </a:pPr>
            <a:r>
              <a:rPr lang="es-MX" sz="2400" dirty="0" smtClean="0">
                <a:solidFill>
                  <a:prstClr val="black"/>
                </a:solidFill>
                <a:cs typeface="Arial" charset="0"/>
              </a:rPr>
              <a:t>Por lo menos una vez al año se debe tener una reunión de evaluación, donde todo el equipo Diocesano analice los indicadores al cierre de ciclo, y se tomen acciones de mejora.</a:t>
            </a:r>
          </a:p>
          <a:p>
            <a:pPr defTabSz="914400" fontAlgn="base">
              <a:lnSpc>
                <a:spcPct val="100000"/>
              </a:lnSpc>
              <a:spcBef>
                <a:spcPct val="0"/>
              </a:spcBef>
              <a:spcAft>
                <a:spcPct val="0"/>
              </a:spcAft>
              <a:buClr>
                <a:srgbClr val="70AD47">
                  <a:lumMod val="75000"/>
                </a:srgbClr>
              </a:buClr>
              <a:buSzTx/>
              <a:buFont typeface="Wingdings" pitchFamily="2" charset="2"/>
              <a:buChar char="§"/>
              <a:defRPr/>
            </a:pPr>
            <a:endParaRPr lang="es-MX" sz="1600" b="0" dirty="0" smtClean="0">
              <a:solidFill>
                <a:prstClr val="black"/>
              </a:solidFill>
              <a:cs typeface="Arial" charset="0"/>
            </a:endParaRP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pic>
        <p:nvPicPr>
          <p:cNvPr id="7" name="Picture 4" descr="Resultado de imágenes de imagen logrando objetiv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713" y="3925817"/>
            <a:ext cx="3411942" cy="19594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0741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14623" y="929369"/>
            <a:ext cx="11608803"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ES_tradnl" sz="3200" spc="0" dirty="0" smtClean="0">
                <a:solidFill>
                  <a:srgbClr val="70AD47">
                    <a:lumMod val="75000"/>
                  </a:srgbClr>
                </a:solidFill>
                <a:latin typeface="Calibri" panose="020F0502020204030204"/>
              </a:rPr>
              <a:t>F15. </a:t>
            </a:r>
            <a:r>
              <a:rPr lang="es-ES_tradnl" sz="3200" spc="0" dirty="0" smtClean="0">
                <a:solidFill>
                  <a:srgbClr val="002060"/>
                </a:solidFill>
                <a:latin typeface="Calibri" panose="020F0502020204030204"/>
              </a:rPr>
              <a:t>Aplicar acciones de mejora y correctivas al Plan de trabajo.</a:t>
            </a:r>
          </a:p>
        </p:txBody>
      </p:sp>
      <p:sp>
        <p:nvSpPr>
          <p:cNvPr id="5" name="Marcador de contenido 2"/>
          <p:cNvSpPr txBox="1">
            <a:spLocks/>
          </p:cNvSpPr>
          <p:nvPr/>
        </p:nvSpPr>
        <p:spPr>
          <a:xfrm>
            <a:off x="418528" y="1762245"/>
            <a:ext cx="10906897" cy="4718711"/>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defTabSz="914400" fontAlgn="base">
              <a:lnSpc>
                <a:spcPct val="100000"/>
              </a:lnSpc>
              <a:spcBef>
                <a:spcPct val="0"/>
              </a:spcBef>
              <a:spcAft>
                <a:spcPct val="0"/>
              </a:spcAft>
              <a:buClr>
                <a:srgbClr val="70AD47">
                  <a:lumMod val="75000"/>
                </a:srgbClr>
              </a:buClr>
              <a:buSzTx/>
              <a:buFont typeface="Wingdings" pitchFamily="2" charset="2"/>
              <a:buChar char="§"/>
              <a:defRPr/>
            </a:pPr>
            <a:r>
              <a:rPr lang="es-MX" sz="2400" dirty="0">
                <a:solidFill>
                  <a:prstClr val="black"/>
                </a:solidFill>
                <a:cs typeface="Arial" charset="0"/>
              </a:rPr>
              <a:t> </a:t>
            </a:r>
            <a:r>
              <a:rPr lang="es-MX" sz="2400" dirty="0" smtClean="0">
                <a:solidFill>
                  <a:prstClr val="black"/>
                </a:solidFill>
                <a:cs typeface="Arial" charset="0"/>
              </a:rPr>
              <a:t>Aportar soluciones para  que el desempeño del área obtenga mejores resultados vs el ciclo anterior.</a:t>
            </a:r>
          </a:p>
          <a:p>
            <a:pPr defTabSz="914400" fontAlgn="base">
              <a:lnSpc>
                <a:spcPct val="100000"/>
              </a:lnSpc>
              <a:spcBef>
                <a:spcPct val="0"/>
              </a:spcBef>
              <a:spcAft>
                <a:spcPct val="0"/>
              </a:spcAft>
              <a:buClr>
                <a:srgbClr val="70AD47">
                  <a:lumMod val="75000"/>
                </a:srgbClr>
              </a:buClr>
              <a:buSzTx/>
              <a:buFont typeface="Wingdings" pitchFamily="2" charset="2"/>
              <a:buChar char="§"/>
              <a:defRPr/>
            </a:pPr>
            <a:endParaRPr lang="es-MX" sz="1600" b="0" dirty="0" smtClean="0">
              <a:solidFill>
                <a:prstClr val="black"/>
              </a:solidFill>
              <a:cs typeface="Arial" charset="0"/>
            </a:endParaRP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134" y="2495549"/>
            <a:ext cx="3342991" cy="31201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640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28271" y="1240115"/>
            <a:ext cx="11388225"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a:defRPr/>
            </a:pPr>
            <a:r>
              <a:rPr lang="es-ES_tradnl" sz="3200" spc="0" dirty="0" smtClean="0">
                <a:solidFill>
                  <a:srgbClr val="70AD47">
                    <a:lumMod val="75000"/>
                  </a:srgbClr>
                </a:solidFill>
                <a:latin typeface="Calibri" panose="020F0502020204030204"/>
              </a:rPr>
              <a:t>F16. </a:t>
            </a:r>
            <a:r>
              <a:rPr lang="es-ES_tradnl" sz="3200" spc="0" dirty="0" smtClean="0">
                <a:solidFill>
                  <a:srgbClr val="002060"/>
                </a:solidFill>
                <a:latin typeface="Calibri" panose="020F0502020204030204"/>
              </a:rPr>
              <a:t>Al finalizar su tercer año prepara y realiza el proceso entrega recepción.</a:t>
            </a:r>
          </a:p>
          <a:p>
            <a:pPr>
              <a:defRPr/>
            </a:pPr>
            <a:endParaRPr lang="es-ES_tradnl" sz="3200" spc="0" dirty="0" smtClean="0">
              <a:solidFill>
                <a:srgbClr val="002060"/>
              </a:solidFill>
              <a:latin typeface="Calibri" panose="020F0502020204030204"/>
            </a:endParaRPr>
          </a:p>
        </p:txBody>
      </p:sp>
      <p:sp>
        <p:nvSpPr>
          <p:cNvPr id="5" name="Marcador de contenido 2"/>
          <p:cNvSpPr txBox="1">
            <a:spLocks/>
          </p:cNvSpPr>
          <p:nvPr/>
        </p:nvSpPr>
        <p:spPr>
          <a:xfrm>
            <a:off x="377584" y="1994261"/>
            <a:ext cx="10906897" cy="4718711"/>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defTabSz="914400" fontAlgn="base">
              <a:lnSpc>
                <a:spcPct val="100000"/>
              </a:lnSpc>
              <a:spcBef>
                <a:spcPct val="0"/>
              </a:spcBef>
              <a:spcAft>
                <a:spcPct val="0"/>
              </a:spcAft>
              <a:buClr>
                <a:srgbClr val="70AD47">
                  <a:lumMod val="75000"/>
                </a:srgbClr>
              </a:buClr>
              <a:buSzTx/>
              <a:buFont typeface="Wingdings" pitchFamily="2" charset="2"/>
              <a:buChar char="§"/>
              <a:defRPr/>
            </a:pPr>
            <a:r>
              <a:rPr lang="es-MX" sz="2400" dirty="0">
                <a:solidFill>
                  <a:prstClr val="black"/>
                </a:solidFill>
                <a:cs typeface="Arial" charset="0"/>
              </a:rPr>
              <a:t> </a:t>
            </a:r>
            <a:r>
              <a:rPr lang="es-MX" sz="2400" dirty="0" smtClean="0">
                <a:solidFill>
                  <a:prstClr val="black"/>
                </a:solidFill>
                <a:cs typeface="Arial" charset="0"/>
              </a:rPr>
              <a:t>Es muy importante realizar una entrega en tiempo y forma de todo lo relacionado con el área IV.</a:t>
            </a:r>
          </a:p>
          <a:p>
            <a:pPr defTabSz="914400" fontAlgn="base">
              <a:lnSpc>
                <a:spcPct val="100000"/>
              </a:lnSpc>
              <a:spcBef>
                <a:spcPct val="0"/>
              </a:spcBef>
              <a:spcAft>
                <a:spcPct val="0"/>
              </a:spcAft>
              <a:buClr>
                <a:srgbClr val="70AD47">
                  <a:lumMod val="75000"/>
                </a:srgbClr>
              </a:buClr>
              <a:buSzTx/>
              <a:buFont typeface="Wingdings" pitchFamily="2" charset="2"/>
              <a:buChar char="§"/>
              <a:defRPr/>
            </a:pPr>
            <a:r>
              <a:rPr lang="es-MX" sz="2400" dirty="0">
                <a:solidFill>
                  <a:prstClr val="black"/>
                </a:solidFill>
                <a:cs typeface="Arial" charset="0"/>
              </a:rPr>
              <a:t> </a:t>
            </a:r>
            <a:r>
              <a:rPr lang="es-MX" sz="2400" dirty="0" smtClean="0">
                <a:solidFill>
                  <a:prstClr val="black"/>
                </a:solidFill>
                <a:cs typeface="Arial" charset="0"/>
              </a:rPr>
              <a:t>Preparar con anticipación toda la documentación y archivos que se entregaran a la nueva área que entrará en función.</a:t>
            </a:r>
          </a:p>
          <a:p>
            <a:pPr defTabSz="914400" fontAlgn="base">
              <a:lnSpc>
                <a:spcPct val="100000"/>
              </a:lnSpc>
              <a:spcBef>
                <a:spcPct val="0"/>
              </a:spcBef>
              <a:spcAft>
                <a:spcPct val="0"/>
              </a:spcAft>
              <a:buClr>
                <a:srgbClr val="70AD47">
                  <a:lumMod val="75000"/>
                </a:srgbClr>
              </a:buClr>
              <a:buSzTx/>
              <a:buFont typeface="Wingdings" pitchFamily="2" charset="2"/>
              <a:buChar char="§"/>
              <a:defRPr/>
            </a:pPr>
            <a:endParaRPr lang="es-MX" sz="1600" b="0" dirty="0" smtClean="0">
              <a:solidFill>
                <a:prstClr val="black"/>
              </a:solidFill>
              <a:cs typeface="Arial" charset="0"/>
            </a:endParaRPr>
          </a:p>
        </p:txBody>
      </p:sp>
      <p:sp>
        <p:nvSpPr>
          <p:cNvPr id="6"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ACTIVIDADES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943" y="3691058"/>
            <a:ext cx="3406177" cy="255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111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cxnSp>
        <p:nvCxnSpPr>
          <p:cNvPr id="4" name="Conector recto 4"/>
          <p:cNvCxnSpPr/>
          <p:nvPr/>
        </p:nvCxnSpPr>
        <p:spPr>
          <a:xfrm>
            <a:off x="4030392" y="1668321"/>
            <a:ext cx="6627" cy="3712938"/>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5" name="Conector recto 7"/>
          <p:cNvCxnSpPr/>
          <p:nvPr/>
        </p:nvCxnSpPr>
        <p:spPr>
          <a:xfrm>
            <a:off x="4037019" y="1668321"/>
            <a:ext cx="742120"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6" name="Conector recto 9"/>
          <p:cNvCxnSpPr/>
          <p:nvPr/>
        </p:nvCxnSpPr>
        <p:spPr>
          <a:xfrm>
            <a:off x="4028025" y="2834486"/>
            <a:ext cx="1166189" cy="0"/>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cxnSp>
        <p:nvCxnSpPr>
          <p:cNvPr id="7" name="Conector recto 12"/>
          <p:cNvCxnSpPr/>
          <p:nvPr/>
        </p:nvCxnSpPr>
        <p:spPr>
          <a:xfrm>
            <a:off x="4042086" y="4170823"/>
            <a:ext cx="830908" cy="4162"/>
          </a:xfrm>
          <a:prstGeom prst="line">
            <a:avLst/>
          </a:prstGeom>
          <a:noFill/>
          <a:ln w="25400" cap="flat" cmpd="sng" algn="ctr">
            <a:solidFill>
              <a:srgbClr val="BD582C"/>
            </a:solidFill>
            <a:prstDash val="solid"/>
          </a:ln>
          <a:effectLst>
            <a:outerShdw blurRad="38100" dist="25400" dir="2700000" algn="br" rotWithShape="0">
              <a:srgbClr val="000000">
                <a:alpha val="60000"/>
              </a:srgbClr>
            </a:outerShdw>
          </a:effectLst>
        </p:spPr>
      </p:cxnSp>
      <p:sp>
        <p:nvSpPr>
          <p:cNvPr id="8" name="Rectángulo redondeado 18"/>
          <p:cNvSpPr/>
          <p:nvPr/>
        </p:nvSpPr>
        <p:spPr>
          <a:xfrm>
            <a:off x="4739831" y="1184090"/>
            <a:ext cx="2703445" cy="887896"/>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IMPORTANCIA</a:t>
            </a:r>
          </a:p>
        </p:txBody>
      </p:sp>
      <p:sp>
        <p:nvSpPr>
          <p:cNvPr id="9" name="Rectángulo redondeado 19"/>
          <p:cNvSpPr/>
          <p:nvPr/>
        </p:nvSpPr>
        <p:spPr>
          <a:xfrm>
            <a:off x="4835246" y="2440705"/>
            <a:ext cx="2608030" cy="795130"/>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FUNCIONES</a:t>
            </a:r>
            <a:endParaRPr kumimoji="0" lang="es-MX" sz="1800" b="1" i="0" u="none" strike="noStrike" kern="0" cap="none" spc="0" normalizeH="0" baseline="0" noProof="0" dirty="0">
              <a:ln>
                <a:noFill/>
              </a:ln>
              <a:solidFill>
                <a:srgbClr val="000000"/>
              </a:solidFill>
              <a:effectLst/>
              <a:uLnTx/>
              <a:uFillTx/>
              <a:latin typeface="Calibri"/>
              <a:ea typeface="+mn-ea"/>
              <a:cs typeface="+mn-cs"/>
            </a:endParaRPr>
          </a:p>
        </p:txBody>
      </p:sp>
      <p:sp>
        <p:nvSpPr>
          <p:cNvPr id="10" name="Rectángulo redondeado 8"/>
          <p:cNvSpPr/>
          <p:nvPr/>
        </p:nvSpPr>
        <p:spPr>
          <a:xfrm>
            <a:off x="4831739" y="3722576"/>
            <a:ext cx="2745352" cy="812502"/>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ACTIVIDADES</a:t>
            </a:r>
          </a:p>
        </p:txBody>
      </p:sp>
      <p:sp>
        <p:nvSpPr>
          <p:cNvPr id="11" name="Flecha derecha 11"/>
          <p:cNvSpPr/>
          <p:nvPr/>
        </p:nvSpPr>
        <p:spPr>
          <a:xfrm flipH="1">
            <a:off x="8138983" y="4983257"/>
            <a:ext cx="1738185" cy="686264"/>
          </a:xfrm>
          <a:prstGeom prst="rightArrow">
            <a:avLst/>
          </a:prstGeom>
          <a:solidFill>
            <a:srgbClr val="C00000"/>
          </a:solidFill>
          <a:ln w="15875" cap="flat" cmpd="sng" algn="ctr">
            <a:solidFill>
              <a:srgbClr val="86564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pic>
        <p:nvPicPr>
          <p:cNvPr id="12" name="Imagen 3"/>
          <p:cNvPicPr>
            <a:picLocks noChangeAspect="1"/>
          </p:cNvPicPr>
          <p:nvPr/>
        </p:nvPicPr>
        <p:blipFill>
          <a:blip r:embed="rId3"/>
          <a:stretch>
            <a:fillRect/>
          </a:stretch>
        </p:blipFill>
        <p:spPr>
          <a:xfrm>
            <a:off x="3994204" y="5326390"/>
            <a:ext cx="926672" cy="109738"/>
          </a:xfrm>
          <a:prstGeom prst="rect">
            <a:avLst/>
          </a:prstGeom>
        </p:spPr>
      </p:pic>
      <p:pic>
        <p:nvPicPr>
          <p:cNvPr id="13" name="Imagen 5"/>
          <p:cNvPicPr>
            <a:picLocks noChangeAspect="1"/>
          </p:cNvPicPr>
          <p:nvPr/>
        </p:nvPicPr>
        <p:blipFill>
          <a:blip r:embed="rId4"/>
          <a:stretch>
            <a:fillRect/>
          </a:stretch>
        </p:blipFill>
        <p:spPr>
          <a:xfrm flipV="1">
            <a:off x="3511253" y="3403612"/>
            <a:ext cx="525766" cy="45719"/>
          </a:xfrm>
          <a:prstGeom prst="rect">
            <a:avLst/>
          </a:prstGeom>
        </p:spPr>
      </p:pic>
      <p:sp>
        <p:nvSpPr>
          <p:cNvPr id="14" name="Rectángulo redondeado 14"/>
          <p:cNvSpPr/>
          <p:nvPr/>
        </p:nvSpPr>
        <p:spPr>
          <a:xfrm>
            <a:off x="4831739" y="4931287"/>
            <a:ext cx="2780296" cy="790205"/>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Calibri"/>
                <a:ea typeface="+mn-ea"/>
                <a:cs typeface="+mn-cs"/>
              </a:rPr>
              <a:t>INDICADORES</a:t>
            </a:r>
          </a:p>
        </p:txBody>
      </p:sp>
      <p:pic>
        <p:nvPicPr>
          <p:cNvPr id="15" name="Imagen 1"/>
          <p:cNvPicPr>
            <a:picLocks noChangeAspect="1"/>
          </p:cNvPicPr>
          <p:nvPr/>
        </p:nvPicPr>
        <p:blipFill>
          <a:blip r:embed="rId5"/>
          <a:stretch>
            <a:fillRect/>
          </a:stretch>
        </p:blipFill>
        <p:spPr>
          <a:xfrm>
            <a:off x="1389661" y="2861016"/>
            <a:ext cx="2121592" cy="1176630"/>
          </a:xfrm>
          <a:prstGeom prst="rect">
            <a:avLst/>
          </a:prstGeom>
        </p:spPr>
      </p:pic>
    </p:spTree>
    <p:extLst>
      <p:ext uri="{BB962C8B-B14F-4D97-AF65-F5344CB8AC3E}">
        <p14:creationId xmlns:p14="http://schemas.microsoft.com/office/powerpoint/2010/main" val="664074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287358" y="1141937"/>
            <a:ext cx="11604386" cy="5477789"/>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342900" marR="0" lvl="0" indent="-342900" algn="l" defTabSz="685800" rtl="0" eaLnBrk="1" fontAlgn="auto" latinLnBrk="0" hangingPunct="1">
              <a:lnSpc>
                <a:spcPct val="107000"/>
              </a:lnSpc>
              <a:spcBef>
                <a:spcPts val="900"/>
              </a:spcBef>
              <a:spcAft>
                <a:spcPts val="400"/>
              </a:spcAft>
              <a:buClr>
                <a:schemeClr val="accent6">
                  <a:lumMod val="75000"/>
                </a:schemeClr>
              </a:buClr>
              <a:buSzPct val="100000"/>
              <a:buFont typeface="+mj-lt"/>
              <a:buAutoNum type="arabicPeriod"/>
              <a:tabLst/>
              <a:defRPr/>
            </a:pPr>
            <a:r>
              <a:rPr kumimoji="0" lang="es-MX" sz="2800" b="1" i="0" u="none" strike="noStrike" kern="1200" cap="none" spc="0" normalizeH="0" baseline="0" noProof="0" dirty="0" smtClean="0">
                <a:ln>
                  <a:noFill/>
                </a:ln>
                <a:solidFill>
                  <a:schemeClr val="tx1"/>
                </a:solidFill>
                <a:effectLst/>
                <a:uLnTx/>
                <a:uFillTx/>
                <a:latin typeface="Calibri" panose="020F0502020204030204" pitchFamily="34" charset="0"/>
                <a:ea typeface="Times New Roman" panose="02020603050405020304" pitchFamily="18" charset="0"/>
                <a:cs typeface="Times New Roman" panose="02020603050405020304" pitchFamily="18" charset="0"/>
              </a:rPr>
              <a:t>Porcentaje de capacitación de responsables de Área IV de Sector (RA-IV).</a:t>
            </a:r>
            <a:endParaRPr kumimoji="0" lang="es-MX" sz="28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685800" rtl="0" eaLnBrk="1" fontAlgn="auto" latinLnBrk="0" hangingPunct="1">
              <a:lnSpc>
                <a:spcPct val="107000"/>
              </a:lnSpc>
              <a:spcBef>
                <a:spcPts val="900"/>
              </a:spcBef>
              <a:spcAft>
                <a:spcPts val="400"/>
              </a:spcAft>
              <a:buClr>
                <a:schemeClr val="accent6">
                  <a:lumMod val="75000"/>
                </a:schemeClr>
              </a:buClr>
              <a:buSzPct val="100000"/>
              <a:buFont typeface="+mj-lt"/>
              <a:buAutoNum type="arabicPeriod"/>
              <a:tabLst/>
              <a:defRPr/>
            </a:pPr>
            <a:r>
              <a:rPr kumimoji="0" lang="es-MX" sz="2800" b="1" i="0" u="none" strike="noStrike" kern="1200" cap="none" spc="0" normalizeH="0" baseline="0" noProof="0" dirty="0" smtClean="0">
                <a:ln>
                  <a:noFill/>
                </a:ln>
                <a:solidFill>
                  <a:schemeClr val="tx1"/>
                </a:solidFill>
                <a:effectLst/>
                <a:uLnTx/>
                <a:uFillTx/>
                <a:latin typeface="Calibri" panose="020F0502020204030204" pitchFamily="34" charset="0"/>
                <a:ea typeface="Times New Roman" panose="02020603050405020304" pitchFamily="18" charset="0"/>
                <a:cs typeface="Times New Roman" panose="02020603050405020304" pitchFamily="18" charset="0"/>
              </a:rPr>
              <a:t>Porcentaje de Sectores con Equipo de Capacitación y/o Equipo de Capacitación Diocesano en servicio (alcance).</a:t>
            </a:r>
            <a:endParaRPr kumimoji="0" lang="es-MX" sz="28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685800" rtl="0" eaLnBrk="1" fontAlgn="auto" latinLnBrk="0" hangingPunct="1">
              <a:lnSpc>
                <a:spcPct val="107000"/>
              </a:lnSpc>
              <a:spcBef>
                <a:spcPts val="900"/>
              </a:spcBef>
              <a:spcAft>
                <a:spcPts val="400"/>
              </a:spcAft>
              <a:buClr>
                <a:schemeClr val="accent6">
                  <a:lumMod val="75000"/>
                </a:schemeClr>
              </a:buClr>
              <a:buSzPct val="100000"/>
              <a:buFont typeface="+mj-lt"/>
              <a:buAutoNum type="arabicPeriod"/>
              <a:tabLst/>
              <a:defRPr/>
            </a:pPr>
            <a:r>
              <a:rPr kumimoji="0" lang="es-MX" sz="2800" b="1" i="0" u="none" strike="noStrike" kern="1200" cap="none" spc="0" normalizeH="0" baseline="0" noProof="0" dirty="0" smtClean="0">
                <a:ln>
                  <a:noFill/>
                </a:ln>
                <a:solidFill>
                  <a:schemeClr val="tx1"/>
                </a:solidFill>
                <a:effectLst/>
                <a:uLnTx/>
                <a:uFillTx/>
                <a:latin typeface="Calibri" panose="020F0502020204030204" pitchFamily="34" charset="0"/>
                <a:ea typeface="Times New Roman" panose="02020603050405020304" pitchFamily="18" charset="0"/>
                <a:cs typeface="Times New Roman" panose="02020603050405020304" pitchFamily="18" charset="0"/>
              </a:rPr>
              <a:t>Porcentaje de Capacitación de los Equipos de Capacitación en la diócesis. </a:t>
            </a:r>
            <a:endParaRPr kumimoji="0" lang="es-MX" sz="28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685800" rtl="0" eaLnBrk="1" fontAlgn="auto" latinLnBrk="0" hangingPunct="1">
              <a:lnSpc>
                <a:spcPct val="107000"/>
              </a:lnSpc>
              <a:spcBef>
                <a:spcPts val="900"/>
              </a:spcBef>
              <a:spcAft>
                <a:spcPts val="400"/>
              </a:spcAft>
              <a:buClr>
                <a:schemeClr val="accent6">
                  <a:lumMod val="75000"/>
                </a:schemeClr>
              </a:buClr>
              <a:buSzPct val="100000"/>
              <a:buFont typeface="+mj-lt"/>
              <a:buAutoNum type="arabicPeriod"/>
              <a:tabLst/>
              <a:defRPr/>
            </a:pPr>
            <a:r>
              <a:rPr kumimoji="0" lang="es-MX" sz="2800" b="1" i="0" u="none" strike="noStrike" kern="1200" cap="none" spc="0" normalizeH="0" baseline="0" noProof="0" dirty="0" smtClean="0">
                <a:ln>
                  <a:noFill/>
                </a:ln>
                <a:solidFill>
                  <a:schemeClr val="tx1"/>
                </a:solidFill>
                <a:effectLst/>
                <a:uLnTx/>
                <a:uFillTx/>
                <a:latin typeface="Calibri" panose="020F0502020204030204" pitchFamily="34" charset="0"/>
                <a:ea typeface="Times New Roman" panose="02020603050405020304" pitchFamily="18" charset="0"/>
                <a:cs typeface="Times New Roman" panose="02020603050405020304" pitchFamily="18" charset="0"/>
              </a:rPr>
              <a:t>Porcentaje de cumplimiento del programa de  capacitación para Promotores Zonales y de Equipo Básico.</a:t>
            </a:r>
          </a:p>
          <a:p>
            <a:pPr marL="342900" marR="0" lvl="0" indent="-342900" algn="l" defTabSz="685800" rtl="0" eaLnBrk="1" fontAlgn="auto" latinLnBrk="0" hangingPunct="1">
              <a:lnSpc>
                <a:spcPct val="107000"/>
              </a:lnSpc>
              <a:spcBef>
                <a:spcPts val="900"/>
              </a:spcBef>
              <a:spcAft>
                <a:spcPts val="400"/>
              </a:spcAft>
              <a:buClr>
                <a:schemeClr val="accent6">
                  <a:lumMod val="75000"/>
                </a:schemeClr>
              </a:buClr>
              <a:buSzPct val="100000"/>
              <a:buFont typeface="+mj-lt"/>
              <a:buAutoNum type="arabicPeriod"/>
              <a:tabLst/>
              <a:defRPr/>
            </a:pPr>
            <a:r>
              <a:rPr kumimoji="0" lang="es-MX" sz="2800" b="1" i="0" u="none" strike="noStrike" kern="1200" cap="none" spc="0" normalizeH="0" baseline="0" noProof="0" dirty="0" smtClean="0">
                <a:ln>
                  <a:noFill/>
                </a:ln>
                <a:solidFill>
                  <a:schemeClr val="tx1"/>
                </a:solidFill>
                <a:effectLst/>
                <a:uLnTx/>
                <a:uFillTx/>
                <a:latin typeface="Calibri" panose="020F0502020204030204" pitchFamily="34" charset="0"/>
                <a:ea typeface="Times New Roman" panose="02020603050405020304" pitchFamily="18" charset="0"/>
                <a:cs typeface="Times New Roman" panose="02020603050405020304" pitchFamily="18" charset="0"/>
              </a:rPr>
              <a:t>Porcentaje de actas enviadas puntualmente al ECN.</a:t>
            </a:r>
            <a:endParaRPr lang="es-MX" sz="28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685800" rtl="0" eaLnBrk="1" fontAlgn="auto" latinLnBrk="0" hangingPunct="1">
              <a:lnSpc>
                <a:spcPct val="107000"/>
              </a:lnSpc>
              <a:spcBef>
                <a:spcPts val="900"/>
              </a:spcBef>
              <a:spcAft>
                <a:spcPts val="400"/>
              </a:spcAft>
              <a:buClr>
                <a:schemeClr val="accent6">
                  <a:lumMod val="75000"/>
                </a:schemeClr>
              </a:buClr>
              <a:buSzPct val="100000"/>
              <a:buFont typeface="+mj-lt"/>
              <a:buAutoNum type="arabicPeriod"/>
              <a:tabLst/>
              <a:defRPr/>
            </a:pPr>
            <a:r>
              <a:rPr kumimoji="0" lang="es-MX" sz="2800" b="1" i="0" u="none" strike="noStrike" kern="1200" cap="none" spc="0" normalizeH="0" baseline="0" noProof="0" dirty="0" smtClean="0">
                <a:ln>
                  <a:noFill/>
                </a:ln>
                <a:solidFill>
                  <a:schemeClr val="tx1"/>
                </a:solidFill>
                <a:effectLst/>
                <a:uLnTx/>
                <a:uFillTx/>
                <a:latin typeface="Calibri" panose="020F0502020204030204" pitchFamily="34" charset="0"/>
                <a:ea typeface="Times New Roman" panose="02020603050405020304" pitchFamily="18" charset="0"/>
                <a:cs typeface="Times New Roman" panose="02020603050405020304" pitchFamily="18" charset="0"/>
              </a:rPr>
              <a:t>Actualización del Directorio de membresía Ciclo Actual.</a:t>
            </a:r>
            <a:r>
              <a:rPr kumimoji="0" lang="es-MX" sz="28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s-MX" sz="2400" b="1" i="0" u="none" strike="noStrike" kern="1200" cap="none" spc="0" normalizeH="0" baseline="0" noProof="0" dirty="0">
              <a:ln>
                <a:noFill/>
              </a:ln>
              <a:solidFill>
                <a:schemeClr val="tx1"/>
              </a:solidFill>
              <a:effectLst/>
              <a:uLnTx/>
              <a:uFillTx/>
              <a:latin typeface="Calibri"/>
            </a:endParaRPr>
          </a:p>
        </p:txBody>
      </p:sp>
      <p:sp>
        <p:nvSpPr>
          <p:cNvPr id="5" name="Título 1"/>
          <p:cNvSpPr txBox="1">
            <a:spLocks/>
          </p:cNvSpPr>
          <p:nvPr/>
        </p:nvSpPr>
        <p:spPr>
          <a:xfrm>
            <a:off x="1097280" y="219673"/>
            <a:ext cx="10058400" cy="937518"/>
          </a:xfrm>
          <a:prstGeom prst="rect">
            <a:avLst/>
          </a:prstGeom>
        </p:spPr>
        <p:txBody>
          <a:bodyPr vert="horz" lIns="91440" tIns="45720" rIns="91440" bIns="45720" rtlCol="0" anchor="ctr">
            <a:normAutofit/>
          </a:bodyPr>
          <a:lstStyle>
            <a:lvl1pPr marL="0" algn="l" defTabSz="685800" rtl="0" eaLnBrk="1" latinLnBrk="0" hangingPunct="1">
              <a:lnSpc>
                <a:spcPct val="85000"/>
              </a:lnSpc>
              <a:spcBef>
                <a:spcPct val="0"/>
              </a:spcBef>
              <a:buNone/>
              <a:defRPr sz="2700" b="1" kern="1200" spc="-38" baseline="0">
                <a:solidFill>
                  <a:schemeClr val="accent3">
                    <a:lumMod val="50000"/>
                  </a:schemeClr>
                </a:solidFill>
                <a:latin typeface="Trebuchet MS" panose="020B0603020202020204" pitchFamily="34" charset="0"/>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lang="es-MX" sz="4000" noProof="0" dirty="0" smtClean="0">
                <a:solidFill>
                  <a:schemeClr val="bg1"/>
                </a:solidFill>
                <a:latin typeface="Calibri"/>
              </a:rPr>
              <a:t>INDICADORES</a:t>
            </a:r>
            <a:endParaRPr kumimoji="0" lang="es-MX" sz="4000" b="1" i="0" u="none" strike="noStrike" kern="1200" cap="none" spc="-38"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2874640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pic>
        <p:nvPicPr>
          <p:cNvPr id="4" name="Marcador de contenido 3"/>
          <p:cNvPicPr>
            <a:picLocks noChangeAspect="1"/>
          </p:cNvPicPr>
          <p:nvPr/>
        </p:nvPicPr>
        <p:blipFill>
          <a:blip r:embed="rId3"/>
          <a:stretch>
            <a:fillRect/>
          </a:stretch>
        </p:blipFill>
        <p:spPr>
          <a:xfrm>
            <a:off x="378942" y="498778"/>
            <a:ext cx="11170508" cy="5526723"/>
          </a:xfrm>
          <a:prstGeom prst="rect">
            <a:avLst/>
          </a:prstGeom>
        </p:spPr>
      </p:pic>
    </p:spTree>
    <p:extLst>
      <p:ext uri="{BB962C8B-B14F-4D97-AF65-F5344CB8AC3E}">
        <p14:creationId xmlns:p14="http://schemas.microsoft.com/office/powerpoint/2010/main" val="2425111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pic>
        <p:nvPicPr>
          <p:cNvPr id="4" name="Imagen 4"/>
          <p:cNvPicPr>
            <a:picLocks noChangeAspect="1"/>
          </p:cNvPicPr>
          <p:nvPr/>
        </p:nvPicPr>
        <p:blipFill>
          <a:blip r:embed="rId3"/>
          <a:stretch>
            <a:fillRect/>
          </a:stretch>
        </p:blipFill>
        <p:spPr>
          <a:xfrm>
            <a:off x="4900460" y="3209960"/>
            <a:ext cx="6602540" cy="3066554"/>
          </a:xfrm>
          <a:prstGeom prst="rect">
            <a:avLst/>
          </a:prstGeom>
        </p:spPr>
      </p:pic>
      <p:sp>
        <p:nvSpPr>
          <p:cNvPr id="5" name="42 Llamada de flecha hacia abajo"/>
          <p:cNvSpPr/>
          <p:nvPr/>
        </p:nvSpPr>
        <p:spPr>
          <a:xfrm>
            <a:off x="4193058" y="1636786"/>
            <a:ext cx="2265817" cy="1621422"/>
          </a:xfrm>
          <a:prstGeom prst="downArrowCallout">
            <a:avLst>
              <a:gd name="adj1" fmla="val 25000"/>
              <a:gd name="adj2" fmla="val 21532"/>
              <a:gd name="adj3" fmla="val 17372"/>
              <a:gd name="adj4" fmla="val 73992"/>
            </a:avLst>
          </a:prstGeom>
          <a:solidFill>
            <a:sysClr val="window" lastClr="FFFFFF"/>
          </a:solidFill>
          <a:ln w="15875" cap="flat" cmpd="sng" algn="ctr">
            <a:solidFill>
              <a:srgbClr val="94A0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dirty="0">
                <a:ln>
                  <a:noFill/>
                </a:ln>
                <a:solidFill>
                  <a:srgbClr val="000000"/>
                </a:solidFill>
                <a:effectLst/>
                <a:uLnTx/>
                <a:uFillTx/>
                <a:latin typeface="Calibri"/>
                <a:ea typeface="+mn-ea"/>
                <a:cs typeface="+mn-cs"/>
              </a:rPr>
              <a:t>Nombre del sector (preferentemente con números romanos, tal como se definen en la BDD)</a:t>
            </a:r>
            <a:endParaRPr kumimoji="0" lang="es-MX" sz="1600" b="0" i="0" u="none" strike="noStrike" kern="0" cap="none" spc="0" normalizeH="0" baseline="0" noProof="0" dirty="0">
              <a:ln>
                <a:noFill/>
              </a:ln>
              <a:solidFill>
                <a:prstClr val="black"/>
              </a:solidFill>
              <a:effectLst/>
              <a:uLnTx/>
              <a:uFillTx/>
              <a:latin typeface="Calibri"/>
              <a:ea typeface="+mn-ea"/>
              <a:cs typeface="+mn-cs"/>
            </a:endParaRPr>
          </a:p>
        </p:txBody>
      </p:sp>
      <p:sp>
        <p:nvSpPr>
          <p:cNvPr id="6" name="16 Llamada de flecha hacia abajo"/>
          <p:cNvSpPr/>
          <p:nvPr/>
        </p:nvSpPr>
        <p:spPr>
          <a:xfrm>
            <a:off x="6598579" y="1626930"/>
            <a:ext cx="3359919" cy="1573174"/>
          </a:xfrm>
          <a:prstGeom prst="downArrowCallout">
            <a:avLst>
              <a:gd name="adj1" fmla="val 26480"/>
              <a:gd name="adj2" fmla="val 25000"/>
              <a:gd name="adj3" fmla="val 16600"/>
              <a:gd name="adj4" fmla="val 72832"/>
            </a:avLst>
          </a:prstGeom>
          <a:solidFill>
            <a:sysClr val="window" lastClr="FFFFFF"/>
          </a:solidFill>
          <a:ln w="12700" cap="flat" cmpd="sng" algn="ctr">
            <a:solidFill>
              <a:srgbClr val="9D90A0"/>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smtClean="0">
                <a:ln>
                  <a:noFill/>
                </a:ln>
                <a:solidFill>
                  <a:prstClr val="black"/>
                </a:solidFill>
                <a:effectLst/>
                <a:uLnTx/>
                <a:uFillTx/>
                <a:latin typeface="Verdana"/>
                <a:ea typeface="+mn-ea"/>
                <a:cs typeface="+mn-cs"/>
              </a:rPr>
              <a:t>En las columnas de capacitación colocar «1» en caso de haber tomado la capacitación indicada, en caso contrario colocar un «0».</a:t>
            </a:r>
          </a:p>
        </p:txBody>
      </p:sp>
      <p:pic>
        <p:nvPicPr>
          <p:cNvPr id="7" name="Imagen 8"/>
          <p:cNvPicPr>
            <a:picLocks noChangeAspect="1"/>
          </p:cNvPicPr>
          <p:nvPr/>
        </p:nvPicPr>
        <p:blipFill>
          <a:blip r:embed="rId4"/>
          <a:stretch>
            <a:fillRect/>
          </a:stretch>
        </p:blipFill>
        <p:spPr>
          <a:xfrm>
            <a:off x="10098202" y="1553622"/>
            <a:ext cx="1903802" cy="1568266"/>
          </a:xfrm>
          <a:prstGeom prst="rect">
            <a:avLst/>
          </a:prstGeom>
        </p:spPr>
      </p:pic>
      <p:sp>
        <p:nvSpPr>
          <p:cNvPr id="8" name="18 Rectángulo"/>
          <p:cNvSpPr/>
          <p:nvPr/>
        </p:nvSpPr>
        <p:spPr>
          <a:xfrm>
            <a:off x="392261" y="4136043"/>
            <a:ext cx="3871358" cy="2031325"/>
          </a:xfrm>
          <a:prstGeom prst="rect">
            <a:avLst/>
          </a:prstGeom>
          <a:gradFill rotWithShape="1">
            <a:gsLst>
              <a:gs pos="0">
                <a:srgbClr val="BD582C">
                  <a:shade val="85000"/>
                  <a:satMod val="130000"/>
                </a:srgbClr>
              </a:gs>
              <a:gs pos="34000">
                <a:srgbClr val="BD582C">
                  <a:shade val="87000"/>
                  <a:satMod val="125000"/>
                </a:srgbClr>
              </a:gs>
              <a:gs pos="70000">
                <a:srgbClr val="BD582C">
                  <a:tint val="100000"/>
                  <a:shade val="90000"/>
                  <a:satMod val="130000"/>
                </a:srgbClr>
              </a:gs>
              <a:gs pos="100000">
                <a:srgbClr val="BD582C">
                  <a:tint val="100000"/>
                  <a:shade val="100000"/>
                  <a:satMod val="110000"/>
                </a:srgbClr>
              </a:gs>
            </a:gsLst>
            <a:path path="circle">
              <a:fillToRect l="100000" t="100000" r="100000" b="100000"/>
            </a:path>
          </a:gradFill>
          <a:ln w="12700" cap="flat" cmpd="sng" algn="ctr">
            <a:solidFill>
              <a:srgbClr val="BD582C"/>
            </a:solidFill>
            <a:prstDash val="solid"/>
          </a:ln>
          <a:effectLst>
            <a:outerShdw blurRad="38100" dist="25400" dir="2700000" algn="br" rotWithShape="0">
              <a:srgbClr val="000000">
                <a:alpha val="60000"/>
              </a:srgbClr>
            </a:outerShdw>
          </a:effectLst>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Capacitación Integral Progresiva I y II</a:t>
            </a:r>
            <a:r>
              <a:rPr kumimoji="0" lang="es-MX" sz="18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Metodología</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Ser </a:t>
            </a:r>
            <a:r>
              <a:rPr kumimoji="0" lang="es-MX" sz="18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y Hacer del </a:t>
            </a:r>
            <a:r>
              <a:rPr kumimoji="0" lang="es-MX" sz="18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ECS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Manual </a:t>
            </a:r>
            <a:r>
              <a:rPr kumimoji="0" lang="es-MX" sz="18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de Organización </a:t>
            </a:r>
            <a:endParaRPr kumimoji="0" lang="es-MX" sz="18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Profundización para Dirigentes</a:t>
            </a:r>
            <a:endParaRPr kumimoji="0" lang="es-MX" sz="18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13 Rectángulo redondeado"/>
          <p:cNvSpPr/>
          <p:nvPr/>
        </p:nvSpPr>
        <p:spPr>
          <a:xfrm>
            <a:off x="161204" y="667207"/>
            <a:ext cx="6696000" cy="79200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400" b="1" i="0" u="sng"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Primer Indicador: </a:t>
            </a:r>
            <a:r>
              <a:rPr kumimoji="0" lang="es-MX" sz="24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s-ES" sz="2400" b="0" i="0" u="none" strike="noStrike" kern="0" cap="none" spc="0" normalizeH="0" baseline="0" noProof="0" dirty="0">
                <a:ln>
                  <a:noFill/>
                </a:ln>
                <a:solidFill>
                  <a:prstClr val="white"/>
                </a:solidFill>
                <a:effectLst/>
                <a:uLnTx/>
                <a:uFillTx/>
                <a:latin typeface="Calibri"/>
                <a:ea typeface="+mn-ea"/>
                <a:cs typeface="+mn-cs"/>
              </a:rPr>
              <a:t>Porcentaje de capacitación de matrimonios Responsables de Área </a:t>
            </a:r>
            <a:r>
              <a:rPr kumimoji="0" lang="es-ES" sz="2400" b="0" i="0" u="none" strike="noStrike" kern="0" cap="none" spc="0" normalizeH="0" baseline="0" noProof="0" dirty="0" smtClean="0">
                <a:ln>
                  <a:noFill/>
                </a:ln>
                <a:solidFill>
                  <a:prstClr val="white"/>
                </a:solidFill>
                <a:effectLst/>
                <a:uLnTx/>
                <a:uFillTx/>
                <a:latin typeface="Calibri"/>
                <a:ea typeface="+mn-ea"/>
                <a:cs typeface="+mn-cs"/>
              </a:rPr>
              <a:t>IV </a:t>
            </a:r>
            <a:r>
              <a:rPr kumimoji="0" lang="es-ES" sz="2400" b="0" i="0" u="none" strike="noStrike" kern="0" cap="none" spc="0" normalizeH="0" baseline="0" noProof="0" dirty="0">
                <a:ln>
                  <a:noFill/>
                </a:ln>
                <a:solidFill>
                  <a:prstClr val="white"/>
                </a:solidFill>
                <a:effectLst/>
                <a:uLnTx/>
                <a:uFillTx/>
                <a:latin typeface="Calibri"/>
                <a:ea typeface="+mn-ea"/>
                <a:cs typeface="+mn-cs"/>
              </a:rPr>
              <a:t>de </a:t>
            </a:r>
            <a:r>
              <a:rPr kumimoji="0" lang="es-ES" sz="2400" b="0" i="0" u="none" strike="noStrike" kern="0" cap="none" spc="0" normalizeH="0" baseline="0" noProof="0" dirty="0" smtClean="0">
                <a:ln>
                  <a:noFill/>
                </a:ln>
                <a:solidFill>
                  <a:prstClr val="white"/>
                </a:solidFill>
                <a:effectLst/>
                <a:uLnTx/>
                <a:uFillTx/>
                <a:latin typeface="Calibri"/>
                <a:ea typeface="+mn-ea"/>
                <a:cs typeface="+mn-cs"/>
              </a:rPr>
              <a:t>Sector</a:t>
            </a:r>
            <a:endParaRPr kumimoji="0" lang="es-MX" sz="24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75465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956" y="3072714"/>
            <a:ext cx="5950748" cy="331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p:cNvPicPr>
            <a:picLocks noChangeAspect="1"/>
          </p:cNvPicPr>
          <p:nvPr/>
        </p:nvPicPr>
        <p:blipFill>
          <a:blip r:embed="rId4"/>
          <a:stretch>
            <a:fillRect/>
          </a:stretch>
        </p:blipFill>
        <p:spPr>
          <a:xfrm>
            <a:off x="0" y="4258570"/>
            <a:ext cx="4621757" cy="865365"/>
          </a:xfrm>
          <a:prstGeom prst="rect">
            <a:avLst/>
          </a:prstGeom>
          <a:solidFill>
            <a:schemeClr val="accent2"/>
          </a:solidFill>
        </p:spPr>
      </p:pic>
      <p:pic>
        <p:nvPicPr>
          <p:cNvPr id="7" name="Imagen 6"/>
          <p:cNvPicPr>
            <a:picLocks noChangeAspect="1"/>
          </p:cNvPicPr>
          <p:nvPr/>
        </p:nvPicPr>
        <p:blipFill>
          <a:blip r:embed="rId5"/>
          <a:stretch>
            <a:fillRect/>
          </a:stretch>
        </p:blipFill>
        <p:spPr>
          <a:xfrm>
            <a:off x="4692689" y="1576925"/>
            <a:ext cx="1594826" cy="1651784"/>
          </a:xfrm>
          <a:prstGeom prst="rect">
            <a:avLst/>
          </a:prstGeom>
        </p:spPr>
      </p:pic>
      <p:pic>
        <p:nvPicPr>
          <p:cNvPr id="8" name="Imagen 7"/>
          <p:cNvPicPr>
            <a:picLocks noChangeAspect="1"/>
          </p:cNvPicPr>
          <p:nvPr/>
        </p:nvPicPr>
        <p:blipFill>
          <a:blip r:embed="rId6"/>
          <a:stretch>
            <a:fillRect/>
          </a:stretch>
        </p:blipFill>
        <p:spPr>
          <a:xfrm>
            <a:off x="10436096" y="5304617"/>
            <a:ext cx="1635563" cy="1090375"/>
          </a:xfrm>
          <a:prstGeom prst="rect">
            <a:avLst/>
          </a:prstGeom>
        </p:spPr>
      </p:pic>
      <p:sp>
        <p:nvSpPr>
          <p:cNvPr id="9" name="10 Llamada de flecha hacia abajo"/>
          <p:cNvSpPr/>
          <p:nvPr/>
        </p:nvSpPr>
        <p:spPr>
          <a:xfrm>
            <a:off x="6344998" y="1576925"/>
            <a:ext cx="1390332" cy="1651784"/>
          </a:xfrm>
          <a:prstGeom prst="downArrowCallout">
            <a:avLst>
              <a:gd name="adj1" fmla="val 25548"/>
              <a:gd name="adj2" fmla="val 21144"/>
              <a:gd name="adj3" fmla="val 14278"/>
              <a:gd name="adj4" fmla="val 80456"/>
            </a:avLst>
          </a:prstGeom>
          <a:solidFill>
            <a:sysClr val="window" lastClr="FFFFFF"/>
          </a:solidFill>
          <a:ln w="12700" cap="flat" cmpd="sng" algn="ctr">
            <a:solidFill>
              <a:srgbClr val="9D9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0" i="0" u="none" strike="noStrike" kern="0" cap="none" spc="0" normalizeH="0" baseline="0" noProof="0" dirty="0" smtClean="0">
                <a:ln>
                  <a:noFill/>
                </a:ln>
                <a:solidFill>
                  <a:prstClr val="black"/>
                </a:solidFill>
                <a:effectLst/>
                <a:uLnTx/>
                <a:uFillTx/>
                <a:latin typeface="Verdana"/>
                <a:ea typeface="+mn-ea"/>
                <a:cs typeface="+mn-cs"/>
              </a:rPr>
              <a:t>Número de promotores (de equipo y zonal), con los que cuenta cada Sector. </a:t>
            </a:r>
          </a:p>
        </p:txBody>
      </p:sp>
      <p:pic>
        <p:nvPicPr>
          <p:cNvPr id="10" name="Imagen 9"/>
          <p:cNvPicPr>
            <a:picLocks noChangeAspect="1"/>
          </p:cNvPicPr>
          <p:nvPr/>
        </p:nvPicPr>
        <p:blipFill>
          <a:blip r:embed="rId7"/>
          <a:stretch>
            <a:fillRect/>
          </a:stretch>
        </p:blipFill>
        <p:spPr>
          <a:xfrm>
            <a:off x="7873528" y="1576925"/>
            <a:ext cx="1453749" cy="1621489"/>
          </a:xfrm>
          <a:prstGeom prst="rect">
            <a:avLst/>
          </a:prstGeom>
        </p:spPr>
      </p:pic>
      <p:pic>
        <p:nvPicPr>
          <p:cNvPr id="11" name="Imagen 10"/>
          <p:cNvPicPr>
            <a:picLocks noChangeAspect="1"/>
          </p:cNvPicPr>
          <p:nvPr/>
        </p:nvPicPr>
        <p:blipFill>
          <a:blip r:embed="rId8"/>
          <a:stretch>
            <a:fillRect/>
          </a:stretch>
        </p:blipFill>
        <p:spPr>
          <a:xfrm>
            <a:off x="9465475" y="1748820"/>
            <a:ext cx="1580464" cy="1479889"/>
          </a:xfrm>
          <a:prstGeom prst="rect">
            <a:avLst/>
          </a:prstGeom>
        </p:spPr>
      </p:pic>
      <p:sp>
        <p:nvSpPr>
          <p:cNvPr id="12" name="8 Rectángulo redondeado"/>
          <p:cNvSpPr/>
          <p:nvPr/>
        </p:nvSpPr>
        <p:spPr>
          <a:xfrm>
            <a:off x="120578" y="735498"/>
            <a:ext cx="6696000" cy="79200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400" b="1" i="0" u="sng"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Segundo Indicador</a:t>
            </a:r>
            <a:r>
              <a:rPr kumimoji="0" lang="es-MX" sz="2400" b="1" i="0" u="sng"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s-MX" sz="24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s-ES" sz="2400" b="0" i="0" u="none" strike="noStrike" kern="0" cap="none" spc="0" normalizeH="0" baseline="0" noProof="0" dirty="0">
                <a:ln>
                  <a:noFill/>
                </a:ln>
                <a:solidFill>
                  <a:prstClr val="white"/>
                </a:solidFill>
                <a:effectLst/>
                <a:uLnTx/>
                <a:uFillTx/>
                <a:latin typeface="Calibri"/>
                <a:ea typeface="+mn-ea"/>
                <a:cs typeface="+mn-cs"/>
              </a:rPr>
              <a:t>Porcentaje de sectores </a:t>
            </a:r>
            <a:r>
              <a:rPr kumimoji="0" lang="es-ES" sz="2400" b="0" i="0" u="none" strike="noStrike" kern="0" cap="none" spc="0" normalizeH="0" baseline="0" noProof="0" dirty="0" smtClean="0">
                <a:ln>
                  <a:noFill/>
                </a:ln>
                <a:solidFill>
                  <a:prstClr val="white"/>
                </a:solidFill>
                <a:effectLst/>
                <a:uLnTx/>
                <a:uFillTx/>
                <a:latin typeface="Calibri"/>
                <a:ea typeface="+mn-ea"/>
                <a:cs typeface="+mn-cs"/>
              </a:rPr>
              <a:t>con Equipos de Capacitación (Alcance).</a:t>
            </a:r>
            <a:endParaRPr kumimoji="0" lang="es-MX" sz="24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71538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cxnSp>
        <p:nvCxnSpPr>
          <p:cNvPr id="4" name="Conector recto 4"/>
          <p:cNvCxnSpPr/>
          <p:nvPr/>
        </p:nvCxnSpPr>
        <p:spPr>
          <a:xfrm>
            <a:off x="4030392" y="1845745"/>
            <a:ext cx="6627" cy="3712938"/>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5" name="Conector recto 7"/>
          <p:cNvCxnSpPr/>
          <p:nvPr/>
        </p:nvCxnSpPr>
        <p:spPr>
          <a:xfrm>
            <a:off x="4037019" y="1845745"/>
            <a:ext cx="74212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6" name="Conector recto 9"/>
          <p:cNvCxnSpPr/>
          <p:nvPr/>
        </p:nvCxnSpPr>
        <p:spPr>
          <a:xfrm>
            <a:off x="4028025" y="3011910"/>
            <a:ext cx="11661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Conector recto 12"/>
          <p:cNvCxnSpPr/>
          <p:nvPr/>
        </p:nvCxnSpPr>
        <p:spPr>
          <a:xfrm>
            <a:off x="4042086" y="4348247"/>
            <a:ext cx="830908" cy="4162"/>
          </a:xfrm>
          <a:prstGeom prst="line">
            <a:avLst/>
          </a:prstGeom>
        </p:spPr>
        <p:style>
          <a:lnRef idx="3">
            <a:schemeClr val="accent2"/>
          </a:lnRef>
          <a:fillRef idx="0">
            <a:schemeClr val="accent2"/>
          </a:fillRef>
          <a:effectRef idx="2">
            <a:schemeClr val="accent2"/>
          </a:effectRef>
          <a:fontRef idx="minor">
            <a:schemeClr val="tx1"/>
          </a:fontRef>
        </p:style>
      </p:cxnSp>
      <p:sp>
        <p:nvSpPr>
          <p:cNvPr id="8" name="Rectángulo redondeado 18"/>
          <p:cNvSpPr/>
          <p:nvPr/>
        </p:nvSpPr>
        <p:spPr>
          <a:xfrm>
            <a:off x="4739831" y="1361514"/>
            <a:ext cx="2703445" cy="8878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tx1"/>
                </a:solidFill>
              </a:rPr>
              <a:t>IMPORTANCIA</a:t>
            </a:r>
          </a:p>
        </p:txBody>
      </p:sp>
      <p:sp>
        <p:nvSpPr>
          <p:cNvPr id="9" name="Rectángulo redondeado 19"/>
          <p:cNvSpPr/>
          <p:nvPr/>
        </p:nvSpPr>
        <p:spPr>
          <a:xfrm>
            <a:off x="4835246" y="2618129"/>
            <a:ext cx="2608030"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tx1"/>
                </a:solidFill>
              </a:rPr>
              <a:t>FUNCIONES</a:t>
            </a:r>
            <a:endParaRPr lang="es-MX" b="1" dirty="0">
              <a:solidFill>
                <a:schemeClr val="tx1"/>
              </a:solidFill>
            </a:endParaRPr>
          </a:p>
        </p:txBody>
      </p:sp>
      <p:sp>
        <p:nvSpPr>
          <p:cNvPr id="10" name="Rectángulo redondeado 8"/>
          <p:cNvSpPr/>
          <p:nvPr/>
        </p:nvSpPr>
        <p:spPr>
          <a:xfrm>
            <a:off x="4831739" y="3900000"/>
            <a:ext cx="2745352" cy="8125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tx1"/>
                </a:solidFill>
              </a:rPr>
              <a:t>ACTIVIDADES</a:t>
            </a:r>
          </a:p>
        </p:txBody>
      </p:sp>
      <p:sp>
        <p:nvSpPr>
          <p:cNvPr id="11" name="Flecha derecha 11"/>
          <p:cNvSpPr/>
          <p:nvPr/>
        </p:nvSpPr>
        <p:spPr>
          <a:xfrm flipH="1">
            <a:off x="7685901" y="1462330"/>
            <a:ext cx="1738185" cy="686264"/>
          </a:xfrm>
          <a:prstGeom prst="rightArrow">
            <a:avLst/>
          </a:prstGeom>
          <a:solidFill>
            <a:srgbClr val="C0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pic>
        <p:nvPicPr>
          <p:cNvPr id="12" name="Imagen 3"/>
          <p:cNvPicPr>
            <a:picLocks noChangeAspect="1"/>
          </p:cNvPicPr>
          <p:nvPr/>
        </p:nvPicPr>
        <p:blipFill>
          <a:blip r:embed="rId3"/>
          <a:stretch>
            <a:fillRect/>
          </a:stretch>
        </p:blipFill>
        <p:spPr>
          <a:xfrm>
            <a:off x="3994204" y="5503814"/>
            <a:ext cx="926672" cy="109738"/>
          </a:xfrm>
          <a:prstGeom prst="rect">
            <a:avLst/>
          </a:prstGeom>
        </p:spPr>
      </p:pic>
      <p:pic>
        <p:nvPicPr>
          <p:cNvPr id="13" name="Imagen 5"/>
          <p:cNvPicPr>
            <a:picLocks noChangeAspect="1"/>
          </p:cNvPicPr>
          <p:nvPr/>
        </p:nvPicPr>
        <p:blipFill>
          <a:blip r:embed="rId4"/>
          <a:stretch>
            <a:fillRect/>
          </a:stretch>
        </p:blipFill>
        <p:spPr>
          <a:xfrm flipV="1">
            <a:off x="3511253" y="3581036"/>
            <a:ext cx="525766" cy="45719"/>
          </a:xfrm>
          <a:prstGeom prst="rect">
            <a:avLst/>
          </a:prstGeom>
        </p:spPr>
      </p:pic>
      <p:sp>
        <p:nvSpPr>
          <p:cNvPr id="14" name="Rectángulo redondeado 14"/>
          <p:cNvSpPr/>
          <p:nvPr/>
        </p:nvSpPr>
        <p:spPr>
          <a:xfrm>
            <a:off x="4831739" y="5108711"/>
            <a:ext cx="2780296" cy="790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tx1"/>
                </a:solidFill>
              </a:rPr>
              <a:t>INDICADORES</a:t>
            </a:r>
          </a:p>
        </p:txBody>
      </p:sp>
      <p:sp>
        <p:nvSpPr>
          <p:cNvPr id="15" name="Rectángulo redondeado 1"/>
          <p:cNvSpPr/>
          <p:nvPr/>
        </p:nvSpPr>
        <p:spPr>
          <a:xfrm>
            <a:off x="1409106" y="3023462"/>
            <a:ext cx="2100964" cy="11608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3600" b="1" dirty="0">
                <a:solidFill>
                  <a:schemeClr val="tx1"/>
                </a:solidFill>
              </a:rPr>
              <a:t>AREA IV</a:t>
            </a:r>
          </a:p>
        </p:txBody>
      </p:sp>
    </p:spTree>
    <p:extLst>
      <p:ext uri="{BB962C8B-B14F-4D97-AF65-F5344CB8AC3E}">
        <p14:creationId xmlns:p14="http://schemas.microsoft.com/office/powerpoint/2010/main" val="8099670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21 Rectángulo redondeado"/>
          <p:cNvSpPr/>
          <p:nvPr/>
        </p:nvSpPr>
        <p:spPr>
          <a:xfrm>
            <a:off x="128816" y="716098"/>
            <a:ext cx="6696000" cy="79200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400" b="1" i="0" u="sng"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Tercer Indicador</a:t>
            </a:r>
            <a:r>
              <a:rPr kumimoji="0" lang="es-MX" sz="2400" b="1" i="0" u="sng"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s-MX" sz="24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s-ES" sz="2400" b="0" i="0" u="none" strike="noStrike" kern="0" cap="none" spc="0" normalizeH="0" baseline="0" noProof="0" dirty="0">
                <a:ln>
                  <a:noFill/>
                </a:ln>
                <a:solidFill>
                  <a:prstClr val="white"/>
                </a:solidFill>
                <a:effectLst/>
                <a:uLnTx/>
                <a:uFillTx/>
                <a:latin typeface="Calibri"/>
                <a:ea typeface="+mn-ea"/>
                <a:cs typeface="+mn-cs"/>
              </a:rPr>
              <a:t>Porcentaje de capacitación de </a:t>
            </a:r>
            <a:r>
              <a:rPr kumimoji="0" lang="es-ES" sz="2400" b="0" i="0" u="none" strike="noStrike" kern="0" cap="none" spc="0" normalizeH="0" baseline="0" noProof="0" dirty="0" smtClean="0">
                <a:ln>
                  <a:noFill/>
                </a:ln>
                <a:solidFill>
                  <a:prstClr val="white"/>
                </a:solidFill>
                <a:effectLst/>
                <a:uLnTx/>
                <a:uFillTx/>
                <a:latin typeface="Calibri"/>
                <a:ea typeface="+mn-ea"/>
                <a:cs typeface="+mn-cs"/>
              </a:rPr>
              <a:t>Equipos de Capacitación</a:t>
            </a:r>
            <a:endParaRPr kumimoji="0" lang="es-MX"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6 Rectángulo"/>
          <p:cNvSpPr/>
          <p:nvPr/>
        </p:nvSpPr>
        <p:spPr>
          <a:xfrm>
            <a:off x="186929" y="3174152"/>
            <a:ext cx="3289887" cy="1815882"/>
          </a:xfrm>
          <a:prstGeom prst="rect">
            <a:avLst/>
          </a:prstGeom>
          <a:gradFill rotWithShape="1">
            <a:gsLst>
              <a:gs pos="0">
                <a:srgbClr val="BD582C">
                  <a:shade val="85000"/>
                  <a:satMod val="130000"/>
                </a:srgbClr>
              </a:gs>
              <a:gs pos="34000">
                <a:srgbClr val="BD582C">
                  <a:shade val="87000"/>
                  <a:satMod val="125000"/>
                </a:srgbClr>
              </a:gs>
              <a:gs pos="70000">
                <a:srgbClr val="BD582C">
                  <a:tint val="100000"/>
                  <a:shade val="90000"/>
                  <a:satMod val="130000"/>
                </a:srgbClr>
              </a:gs>
              <a:gs pos="100000">
                <a:srgbClr val="BD582C">
                  <a:tint val="100000"/>
                  <a:shade val="100000"/>
                  <a:satMod val="110000"/>
                </a:srgbClr>
              </a:gs>
            </a:gsLst>
            <a:path path="circle">
              <a:fillToRect l="100000" t="100000" r="100000" b="100000"/>
            </a:path>
          </a:gradFill>
          <a:ln w="12700" cap="flat" cmpd="sng" algn="ctr">
            <a:solidFill>
              <a:srgbClr val="BD582C"/>
            </a:solidFill>
            <a:prstDash val="solid"/>
          </a:ln>
          <a:effectLst>
            <a:outerShdw blurRad="38100" dist="25400" dir="2700000" algn="br" rotWithShape="0">
              <a:srgbClr val="000000">
                <a:alpha val="60000"/>
              </a:srgbClr>
            </a:outerShdw>
          </a:effectLst>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Capacitación Integral Progresiva I y II</a:t>
            </a:r>
            <a:r>
              <a:rPr kumimoji="0" lang="es-MX" sz="16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Metodología</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Ser </a:t>
            </a:r>
            <a:r>
              <a:rPr kumimoji="0" lang="es-MX"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y Hacer del </a:t>
            </a:r>
            <a:r>
              <a:rPr kumimoji="0" lang="es-MX" sz="16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ECZ</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Manual </a:t>
            </a:r>
            <a:r>
              <a:rPr kumimoji="0" lang="es-MX"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de Organización </a:t>
            </a:r>
            <a:endParaRPr kumimoji="0" lang="es-MX" sz="16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Capacitación </a:t>
            </a:r>
            <a:r>
              <a:rPr kumimoji="0" lang="es-MX"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para capacitadores</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916" y="3388336"/>
            <a:ext cx="8175333" cy="2728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27 Rectángulo"/>
          <p:cNvSpPr/>
          <p:nvPr/>
        </p:nvSpPr>
        <p:spPr>
          <a:xfrm>
            <a:off x="749643" y="5486116"/>
            <a:ext cx="2798420" cy="738664"/>
          </a:xfrm>
          <a:prstGeom prst="rect">
            <a:avLst/>
          </a:prstGeom>
        </p:spPr>
        <p:txBody>
          <a:bodyPr wrap="square">
            <a:spAutoFit/>
          </a:bodyPr>
          <a:lstStyle/>
          <a:p>
            <a:pPr algn="ctr" fontAlgn="auto">
              <a:spcBef>
                <a:spcPts val="0"/>
              </a:spcBef>
              <a:spcAft>
                <a:spcPts val="0"/>
              </a:spcAft>
            </a:pPr>
            <a:r>
              <a:rPr lang="es-MX" sz="1400" b="1" dirty="0" smtClean="0">
                <a:solidFill>
                  <a:prstClr val="black"/>
                </a:solidFill>
                <a:latin typeface="Verdana"/>
                <a:cs typeface="+mn-cs"/>
              </a:rPr>
              <a:t>Nota</a:t>
            </a:r>
            <a:r>
              <a:rPr lang="es-MX" sz="1400" dirty="0" smtClean="0">
                <a:solidFill>
                  <a:prstClr val="black"/>
                </a:solidFill>
                <a:latin typeface="Verdana"/>
                <a:cs typeface="+mn-cs"/>
              </a:rPr>
              <a:t>: No se incluyen Sectores con ausencia de Equipos de Capacitación.</a:t>
            </a:r>
            <a:endParaRPr lang="es-MX" sz="1400" dirty="0">
              <a:solidFill>
                <a:prstClr val="black"/>
              </a:solidFill>
              <a:latin typeface="Verdana"/>
              <a:cs typeface="+mn-cs"/>
            </a:endParaRPr>
          </a:p>
        </p:txBody>
      </p:sp>
      <p:sp>
        <p:nvSpPr>
          <p:cNvPr id="8" name="19 Llamada de flecha hacia abajo"/>
          <p:cNvSpPr/>
          <p:nvPr/>
        </p:nvSpPr>
        <p:spPr>
          <a:xfrm>
            <a:off x="3402228" y="1604383"/>
            <a:ext cx="1498486" cy="1707227"/>
          </a:xfrm>
          <a:prstGeom prst="downArrowCallout">
            <a:avLst>
              <a:gd name="adj1" fmla="val 24068"/>
              <a:gd name="adj2" fmla="val 20134"/>
              <a:gd name="adj3" fmla="val 14110"/>
              <a:gd name="adj4" fmla="val 80050"/>
            </a:avLst>
          </a:prstGeom>
          <a:solidFill>
            <a:sysClr val="window" lastClr="FFFFFF"/>
          </a:solidFill>
          <a:ln w="12700" cap="flat" cmpd="sng" algn="ctr">
            <a:solidFill>
              <a:srgbClr val="9D9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smtClean="0">
                <a:ln>
                  <a:noFill/>
                </a:ln>
                <a:solidFill>
                  <a:prstClr val="black"/>
                </a:solidFill>
                <a:effectLst/>
                <a:uLnTx/>
                <a:uFillTx/>
                <a:latin typeface="Verdana"/>
                <a:ea typeface="+mn-ea"/>
                <a:cs typeface="+mn-cs"/>
              </a:rPr>
              <a:t>Nombre del sector (preferentemente con números romanos, tal como se definen en la BDD)</a:t>
            </a:r>
          </a:p>
        </p:txBody>
      </p:sp>
      <p:sp>
        <p:nvSpPr>
          <p:cNvPr id="9" name="20 Llamada de flecha hacia abajo"/>
          <p:cNvSpPr/>
          <p:nvPr/>
        </p:nvSpPr>
        <p:spPr>
          <a:xfrm>
            <a:off x="5004369" y="1604384"/>
            <a:ext cx="1421145" cy="1707226"/>
          </a:xfrm>
          <a:prstGeom prst="downArrowCallout">
            <a:avLst>
              <a:gd name="adj1" fmla="val 25548"/>
              <a:gd name="adj2" fmla="val 21144"/>
              <a:gd name="adj3" fmla="val 14278"/>
              <a:gd name="adj4" fmla="val 80456"/>
            </a:avLst>
          </a:prstGeom>
          <a:solidFill>
            <a:sysClr val="window" lastClr="FFFFFF"/>
          </a:solidFill>
          <a:ln w="12700" cap="flat" cmpd="sng" algn="ctr">
            <a:solidFill>
              <a:srgbClr val="9D9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smtClean="0">
                <a:ln>
                  <a:noFill/>
                </a:ln>
                <a:solidFill>
                  <a:prstClr val="black"/>
                </a:solidFill>
                <a:effectLst/>
                <a:uLnTx/>
                <a:uFillTx/>
                <a:latin typeface="Verdana"/>
                <a:ea typeface="+mn-ea"/>
                <a:cs typeface="+mn-cs"/>
              </a:rPr>
              <a:t>Número de integrantes de los equipos de capacitación existentes </a:t>
            </a:r>
            <a:r>
              <a:rPr kumimoji="0" lang="es-MX" sz="1100" b="0" i="0" u="none" strike="noStrike" kern="0" cap="none" spc="0" normalizeH="0" baseline="0" noProof="0" dirty="0" smtClean="0">
                <a:ln>
                  <a:noFill/>
                </a:ln>
                <a:solidFill>
                  <a:prstClr val="black"/>
                </a:solidFill>
                <a:effectLst/>
                <a:uLnTx/>
                <a:uFillTx/>
                <a:latin typeface="Verdana"/>
                <a:ea typeface="+mn-ea"/>
                <a:cs typeface="+mn-cs"/>
              </a:rPr>
              <a:t>. </a:t>
            </a:r>
          </a:p>
        </p:txBody>
      </p:sp>
      <p:sp>
        <p:nvSpPr>
          <p:cNvPr id="10" name="24 Llamada de flecha hacia abajo"/>
          <p:cNvSpPr/>
          <p:nvPr/>
        </p:nvSpPr>
        <p:spPr>
          <a:xfrm>
            <a:off x="7216347" y="1624023"/>
            <a:ext cx="1778206" cy="1687587"/>
          </a:xfrm>
          <a:prstGeom prst="downArrowCallout">
            <a:avLst>
              <a:gd name="adj1" fmla="val 25548"/>
              <a:gd name="adj2" fmla="val 21144"/>
              <a:gd name="adj3" fmla="val 14278"/>
              <a:gd name="adj4" fmla="val 80456"/>
            </a:avLst>
          </a:prstGeom>
          <a:solidFill>
            <a:sysClr val="window" lastClr="FFFFFF"/>
          </a:solidFill>
          <a:ln w="12700" cap="flat" cmpd="sng" algn="ctr">
            <a:solidFill>
              <a:srgbClr val="9D9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smtClean="0">
                <a:ln>
                  <a:noFill/>
                </a:ln>
                <a:solidFill>
                  <a:prstClr val="black"/>
                </a:solidFill>
                <a:effectLst/>
                <a:uLnTx/>
                <a:uFillTx/>
                <a:latin typeface="Verdana"/>
                <a:ea typeface="+mn-ea"/>
                <a:cs typeface="+mn-cs"/>
              </a:rPr>
              <a:t>Suma de cursos de los integrantes de equipos de capacitación de Sector o Diocesano.</a:t>
            </a:r>
          </a:p>
        </p:txBody>
      </p:sp>
      <p:sp>
        <p:nvSpPr>
          <p:cNvPr id="11" name="26 Llamada de flecha hacia abajo"/>
          <p:cNvSpPr/>
          <p:nvPr/>
        </p:nvSpPr>
        <p:spPr>
          <a:xfrm>
            <a:off x="10297298" y="1738185"/>
            <a:ext cx="1728530" cy="1573426"/>
          </a:xfrm>
          <a:prstGeom prst="downArrowCallout">
            <a:avLst>
              <a:gd name="adj1" fmla="val 25000"/>
              <a:gd name="adj2" fmla="val 25000"/>
              <a:gd name="adj3" fmla="val 22003"/>
              <a:gd name="adj4" fmla="val 68973"/>
            </a:avLst>
          </a:prstGeom>
          <a:solidFill>
            <a:sysClr val="window" lastClr="FFFFFF"/>
          </a:solidFill>
          <a:ln w="12700" cap="flat" cmpd="sng" algn="ctr">
            <a:solidFill>
              <a:srgbClr val="9D9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smtClean="0">
                <a:ln>
                  <a:noFill/>
                </a:ln>
                <a:solidFill>
                  <a:prstClr val="black"/>
                </a:solidFill>
                <a:effectLst/>
                <a:uLnTx/>
                <a:uFillTx/>
                <a:latin typeface="Verdana"/>
                <a:ea typeface="+mn-ea"/>
                <a:cs typeface="+mn-cs"/>
              </a:rPr>
              <a:t>NO</a:t>
            </a:r>
            <a:r>
              <a:rPr kumimoji="0" lang="es-MX" sz="1400" b="0" i="0" u="none" strike="noStrike" kern="0" cap="none" spc="0" normalizeH="0" baseline="0" noProof="0" dirty="0" smtClean="0">
                <a:ln>
                  <a:noFill/>
                </a:ln>
                <a:solidFill>
                  <a:prstClr val="black"/>
                </a:solidFill>
                <a:effectLst/>
                <a:uLnTx/>
                <a:uFillTx/>
                <a:latin typeface="Verdana"/>
                <a:ea typeface="+mn-ea"/>
                <a:cs typeface="+mn-cs"/>
              </a:rPr>
              <a:t> modificar las formulas en las celdas con algún color.</a:t>
            </a:r>
          </a:p>
        </p:txBody>
      </p:sp>
    </p:spTree>
    <p:extLst>
      <p:ext uri="{BB962C8B-B14F-4D97-AF65-F5344CB8AC3E}">
        <p14:creationId xmlns:p14="http://schemas.microsoft.com/office/powerpoint/2010/main" val="1871588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13" name="15 Rectángulo redondeado"/>
          <p:cNvSpPr/>
          <p:nvPr/>
        </p:nvSpPr>
        <p:spPr>
          <a:xfrm>
            <a:off x="211194" y="740812"/>
            <a:ext cx="6696000" cy="79200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400" b="1" i="0" u="sng"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Cuarto Indicador</a:t>
            </a:r>
            <a:r>
              <a:rPr kumimoji="0" lang="es-MX" sz="2400" b="1" i="0" u="sng"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s-MX" sz="24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s-ES" sz="2400" b="0" i="0" u="none" strike="noStrike" kern="0" cap="none" spc="0" normalizeH="0" baseline="0" noProof="0" dirty="0" smtClean="0">
                <a:ln>
                  <a:noFill/>
                </a:ln>
                <a:solidFill>
                  <a:prstClr val="white"/>
                </a:solidFill>
                <a:effectLst/>
                <a:uLnTx/>
                <a:uFillTx/>
                <a:latin typeface="Calibri"/>
                <a:ea typeface="+mn-ea"/>
                <a:cs typeface="+mn-cs"/>
              </a:rPr>
              <a:t>Capacitación de promotores </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smtClean="0">
                <a:ln>
                  <a:noFill/>
                </a:ln>
                <a:solidFill>
                  <a:prstClr val="white"/>
                </a:solidFill>
                <a:effectLst/>
                <a:uLnTx/>
                <a:uFillTx/>
                <a:latin typeface="Calibri"/>
                <a:ea typeface="+mn-ea"/>
                <a:cs typeface="+mn-cs"/>
              </a:rPr>
              <a:t>(zonales y de equipo básico)</a:t>
            </a:r>
            <a:endParaRPr kumimoji="0" lang="es-MX"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Imagen 4"/>
          <p:cNvPicPr>
            <a:picLocks noChangeAspect="1"/>
          </p:cNvPicPr>
          <p:nvPr/>
        </p:nvPicPr>
        <p:blipFill>
          <a:blip r:embed="rId3"/>
          <a:stretch>
            <a:fillRect/>
          </a:stretch>
        </p:blipFill>
        <p:spPr>
          <a:xfrm>
            <a:off x="280898" y="4208542"/>
            <a:ext cx="3401863" cy="1999661"/>
          </a:xfrm>
          <a:prstGeom prst="rect">
            <a:avLst/>
          </a:prstGeom>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1342" y="3336243"/>
            <a:ext cx="7822787" cy="2871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16 Llamada de flecha hacia abajo"/>
          <p:cNvSpPr/>
          <p:nvPr/>
        </p:nvSpPr>
        <p:spPr>
          <a:xfrm>
            <a:off x="3682761" y="1634370"/>
            <a:ext cx="1598140" cy="1620779"/>
          </a:xfrm>
          <a:prstGeom prst="downArrowCallout">
            <a:avLst>
              <a:gd name="adj1" fmla="val 24068"/>
              <a:gd name="adj2" fmla="val 20134"/>
              <a:gd name="adj3" fmla="val 14110"/>
              <a:gd name="adj4" fmla="val 80050"/>
            </a:avLst>
          </a:prstGeom>
          <a:solidFill>
            <a:sysClr val="window" lastClr="FFFFFF"/>
          </a:solidFill>
          <a:ln w="12700" cap="flat" cmpd="sng" algn="ctr">
            <a:solidFill>
              <a:srgbClr val="9D9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smtClean="0">
                <a:ln>
                  <a:noFill/>
                </a:ln>
                <a:solidFill>
                  <a:prstClr val="black"/>
                </a:solidFill>
                <a:effectLst/>
                <a:uLnTx/>
                <a:uFillTx/>
                <a:latin typeface="Verdana"/>
                <a:ea typeface="+mn-ea"/>
                <a:cs typeface="+mn-cs"/>
              </a:rPr>
              <a:t>Nombre del sector (preferentemente con números romanos, tal como se definen en la BDD)</a:t>
            </a:r>
          </a:p>
        </p:txBody>
      </p:sp>
      <p:sp>
        <p:nvSpPr>
          <p:cNvPr id="17" name="17 Llamada de flecha hacia abajo"/>
          <p:cNvSpPr/>
          <p:nvPr/>
        </p:nvSpPr>
        <p:spPr>
          <a:xfrm>
            <a:off x="5383309" y="1649643"/>
            <a:ext cx="1585901" cy="1569768"/>
          </a:xfrm>
          <a:prstGeom prst="downArrowCallout">
            <a:avLst>
              <a:gd name="adj1" fmla="val 25548"/>
              <a:gd name="adj2" fmla="val 21144"/>
              <a:gd name="adj3" fmla="val 14278"/>
              <a:gd name="adj4" fmla="val 80456"/>
            </a:avLst>
          </a:prstGeom>
          <a:solidFill>
            <a:sysClr val="window" lastClr="FFFFFF"/>
          </a:solidFill>
          <a:ln w="12700" cap="flat" cmpd="sng" algn="ctr">
            <a:solidFill>
              <a:srgbClr val="9D9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smtClean="0">
                <a:ln>
                  <a:noFill/>
                </a:ln>
                <a:solidFill>
                  <a:prstClr val="black"/>
                </a:solidFill>
                <a:effectLst/>
                <a:uLnTx/>
                <a:uFillTx/>
                <a:latin typeface="Verdana"/>
                <a:ea typeface="+mn-ea"/>
                <a:cs typeface="+mn-cs"/>
              </a:rPr>
              <a:t>Número de promotores de equipo básico  y zonal con los que cuenta el sector. </a:t>
            </a:r>
          </a:p>
        </p:txBody>
      </p:sp>
      <p:sp>
        <p:nvSpPr>
          <p:cNvPr id="18" name="18 Llamada de flecha hacia abajo"/>
          <p:cNvSpPr/>
          <p:nvPr/>
        </p:nvSpPr>
        <p:spPr>
          <a:xfrm>
            <a:off x="7677665" y="1661160"/>
            <a:ext cx="1902087" cy="1605505"/>
          </a:xfrm>
          <a:prstGeom prst="downArrowCallout">
            <a:avLst>
              <a:gd name="adj1" fmla="val 25548"/>
              <a:gd name="adj2" fmla="val 21144"/>
              <a:gd name="adj3" fmla="val 14278"/>
              <a:gd name="adj4" fmla="val 73463"/>
            </a:avLst>
          </a:prstGeom>
          <a:solidFill>
            <a:sysClr val="window" lastClr="FFFFFF"/>
          </a:solidFill>
          <a:ln w="12700" cap="flat" cmpd="sng" algn="ctr">
            <a:solidFill>
              <a:srgbClr val="9D9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dirty="0" smtClean="0">
                <a:ln>
                  <a:noFill/>
                </a:ln>
                <a:solidFill>
                  <a:prstClr val="black"/>
                </a:solidFill>
                <a:effectLst/>
                <a:uLnTx/>
                <a:uFillTx/>
                <a:latin typeface="Verdana"/>
                <a:ea typeface="+mn-ea"/>
                <a:cs typeface="+mn-cs"/>
              </a:rPr>
              <a:t>Suma de cursos de los promotores de cada Sector.</a:t>
            </a:r>
          </a:p>
        </p:txBody>
      </p:sp>
      <p:sp>
        <p:nvSpPr>
          <p:cNvPr id="19" name="19 Llamada de flecha hacia abajo"/>
          <p:cNvSpPr/>
          <p:nvPr/>
        </p:nvSpPr>
        <p:spPr>
          <a:xfrm>
            <a:off x="10245501" y="1590585"/>
            <a:ext cx="1731015" cy="1655274"/>
          </a:xfrm>
          <a:prstGeom prst="downArrowCallout">
            <a:avLst>
              <a:gd name="adj1" fmla="val 25000"/>
              <a:gd name="adj2" fmla="val 25000"/>
              <a:gd name="adj3" fmla="val 22003"/>
              <a:gd name="adj4" fmla="val 68973"/>
            </a:avLst>
          </a:prstGeom>
          <a:solidFill>
            <a:sysClr val="window" lastClr="FFFFFF"/>
          </a:solidFill>
          <a:ln w="12700" cap="flat" cmpd="sng" algn="ctr">
            <a:solidFill>
              <a:srgbClr val="9D9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smtClean="0">
                <a:ln>
                  <a:noFill/>
                </a:ln>
                <a:solidFill>
                  <a:prstClr val="black"/>
                </a:solidFill>
                <a:effectLst/>
                <a:uLnTx/>
                <a:uFillTx/>
                <a:latin typeface="Verdana"/>
                <a:ea typeface="+mn-ea"/>
                <a:cs typeface="+mn-cs"/>
              </a:rPr>
              <a:t>NO</a:t>
            </a:r>
            <a:r>
              <a:rPr kumimoji="0" lang="es-MX" sz="1400" b="0" i="0" u="none" strike="noStrike" kern="0" cap="none" spc="0" normalizeH="0" baseline="0" noProof="0" dirty="0" smtClean="0">
                <a:ln>
                  <a:noFill/>
                </a:ln>
                <a:solidFill>
                  <a:prstClr val="black"/>
                </a:solidFill>
                <a:effectLst/>
                <a:uLnTx/>
                <a:uFillTx/>
                <a:latin typeface="Verdana"/>
                <a:ea typeface="+mn-ea"/>
                <a:cs typeface="+mn-cs"/>
              </a:rPr>
              <a:t> modificar las formulas en las celdas con algún color.</a:t>
            </a:r>
          </a:p>
        </p:txBody>
      </p:sp>
    </p:spTree>
    <p:extLst>
      <p:ext uri="{BB962C8B-B14F-4D97-AF65-F5344CB8AC3E}">
        <p14:creationId xmlns:p14="http://schemas.microsoft.com/office/powerpoint/2010/main" val="3682341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15 Rectángulo redondeado"/>
          <p:cNvSpPr/>
          <p:nvPr/>
        </p:nvSpPr>
        <p:spPr>
          <a:xfrm>
            <a:off x="137054" y="773763"/>
            <a:ext cx="6696000" cy="79200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400" b="1" i="0" u="sng"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Quinto Indicador</a:t>
            </a:r>
            <a:r>
              <a:rPr kumimoji="0" lang="es-MX" sz="2400" b="1" i="0" u="sng"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s-MX" sz="24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s-ES" sz="2400" b="0" i="0" u="none" strike="noStrike" kern="0" cap="none" spc="0" normalizeH="0" baseline="0" noProof="0" dirty="0" smtClean="0">
                <a:ln>
                  <a:noFill/>
                </a:ln>
                <a:solidFill>
                  <a:prstClr val="white"/>
                </a:solidFill>
                <a:effectLst/>
                <a:uLnTx/>
                <a:uFillTx/>
                <a:latin typeface="Calibri"/>
                <a:ea typeface="+mn-ea"/>
                <a:cs typeface="+mn-cs"/>
              </a:rPr>
              <a:t>Actas enviadas puntualmente al ECN</a:t>
            </a:r>
            <a:endParaRPr kumimoji="0" lang="es-MX"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105" y="1672856"/>
            <a:ext cx="5709036" cy="4600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Rectángulo"/>
          <p:cNvSpPr/>
          <p:nvPr/>
        </p:nvSpPr>
        <p:spPr>
          <a:xfrm>
            <a:off x="137054" y="2520780"/>
            <a:ext cx="4679092" cy="2682786"/>
          </a:xfrm>
          <a:prstGeom prst="rect">
            <a:avLst/>
          </a:prstGeom>
          <a:gradFill rotWithShape="1">
            <a:gsLst>
              <a:gs pos="0">
                <a:srgbClr val="BD582C">
                  <a:shade val="85000"/>
                  <a:satMod val="130000"/>
                </a:srgbClr>
              </a:gs>
              <a:gs pos="34000">
                <a:srgbClr val="BD582C">
                  <a:shade val="87000"/>
                  <a:satMod val="125000"/>
                </a:srgbClr>
              </a:gs>
              <a:gs pos="70000">
                <a:srgbClr val="BD582C">
                  <a:tint val="100000"/>
                  <a:shade val="90000"/>
                  <a:satMod val="130000"/>
                </a:srgbClr>
              </a:gs>
              <a:gs pos="100000">
                <a:srgbClr val="BD582C">
                  <a:tint val="100000"/>
                  <a:shade val="100000"/>
                  <a:satMod val="110000"/>
                </a:srgb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p:spPr>
        <p:txBody>
          <a:bodyPr wrap="square">
            <a:spAutoFit/>
          </a:bodyPr>
          <a:lstStyle/>
          <a:p>
            <a:pPr marL="171450" marR="0" lvl="0" indent="-171450" defTabSz="914400" eaLnBrk="1" fontAlgn="auto" latinLnBrk="0" hangingPunct="1">
              <a:lnSpc>
                <a:spcPts val="1400"/>
              </a:lnSpc>
              <a:spcBef>
                <a:spcPts val="0"/>
              </a:spcBef>
              <a:spcAft>
                <a:spcPts val="400"/>
              </a:spcAft>
              <a:buClrTx/>
              <a:buSzTx/>
              <a:buFont typeface="Arial" panose="020B0604020202020204" pitchFamily="34" charset="0"/>
              <a:buChar char="•"/>
              <a:tabLst/>
              <a:defRPr/>
            </a:pPr>
            <a:endParaRPr kumimoji="0" lang="es-MX" sz="24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171450" marR="0" lvl="0" indent="-171450" defTabSz="914400" eaLnBrk="1" fontAlgn="auto" latinLnBrk="0" hangingPunct="1">
              <a:lnSpc>
                <a:spcPts val="1400"/>
              </a:lnSpc>
              <a:spcBef>
                <a:spcPts val="0"/>
              </a:spcBef>
              <a:spcAft>
                <a:spcPts val="400"/>
              </a:spcAft>
              <a:buClrTx/>
              <a:buSzTx/>
              <a:buFont typeface="Arial" panose="020B0604020202020204" pitchFamily="34" charset="0"/>
              <a:buChar char="•"/>
              <a:tabLst/>
              <a:defRPr/>
            </a:pPr>
            <a:r>
              <a:rPr kumimoji="0" lang="es-MX" sz="20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Segunda </a:t>
            </a:r>
            <a:r>
              <a:rPr kumimoji="0" lang="es-MX" sz="20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columna: se escribe el número de reuniones realizadas por el ECD  durante el mes. </a:t>
            </a:r>
            <a:r>
              <a:rPr kumimoji="0" lang="es-MX" sz="20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 </a:t>
            </a:r>
          </a:p>
          <a:p>
            <a:pPr marL="171450" marR="0" lvl="0" indent="-171450" defTabSz="914400" eaLnBrk="1" fontAlgn="auto" latinLnBrk="0" hangingPunct="1">
              <a:lnSpc>
                <a:spcPts val="1400"/>
              </a:lnSpc>
              <a:spcBef>
                <a:spcPts val="0"/>
              </a:spcBef>
              <a:spcAft>
                <a:spcPts val="400"/>
              </a:spcAft>
              <a:buClrTx/>
              <a:buSzTx/>
              <a:buFont typeface="Arial" panose="020B0604020202020204" pitchFamily="34" charset="0"/>
              <a:buChar char="•"/>
              <a:tabLst/>
              <a:defRPr/>
            </a:pPr>
            <a:endParaRPr kumimoji="0" lang="es-MX" sz="20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171450" marR="0" lvl="0" indent="-171450" defTabSz="914400" eaLnBrk="1" fontAlgn="auto" latinLnBrk="0" hangingPunct="1">
              <a:lnSpc>
                <a:spcPts val="1400"/>
              </a:lnSpc>
              <a:spcBef>
                <a:spcPts val="0"/>
              </a:spcBef>
              <a:spcAft>
                <a:spcPts val="400"/>
              </a:spcAft>
              <a:buClrTx/>
              <a:buSzTx/>
              <a:buFont typeface="Arial" panose="020B0604020202020204" pitchFamily="34" charset="0"/>
              <a:buChar char="•"/>
              <a:tabLst/>
              <a:defRPr/>
            </a:pPr>
            <a:r>
              <a:rPr kumimoji="0" lang="es-MX" sz="20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Tercera columna: se escribe el número de actas enviadas a sus Presidentes Diocesanos</a:t>
            </a:r>
            <a:r>
              <a:rPr kumimoji="0" lang="es-MX" sz="20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a:p>
            <a:pPr marL="171450" marR="0" lvl="0" indent="-171450" defTabSz="914400" eaLnBrk="1" fontAlgn="auto" latinLnBrk="0" hangingPunct="1">
              <a:lnSpc>
                <a:spcPts val="1400"/>
              </a:lnSpc>
              <a:spcBef>
                <a:spcPts val="0"/>
              </a:spcBef>
              <a:spcAft>
                <a:spcPts val="400"/>
              </a:spcAft>
              <a:buClrTx/>
              <a:buSzTx/>
              <a:buFont typeface="Arial" panose="020B0604020202020204" pitchFamily="34" charset="0"/>
              <a:buChar char="•"/>
              <a:tabLst/>
              <a:defRPr/>
            </a:pPr>
            <a:endParaRPr kumimoji="0" lang="es-MX" sz="20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171450" marR="0" lvl="0" indent="-171450" defTabSz="914400" eaLnBrk="1" fontAlgn="auto" latinLnBrk="0" hangingPunct="1">
              <a:lnSpc>
                <a:spcPts val="1400"/>
              </a:lnSpc>
              <a:spcBef>
                <a:spcPts val="0"/>
              </a:spcBef>
              <a:spcAft>
                <a:spcPts val="400"/>
              </a:spcAft>
              <a:buClrTx/>
              <a:buSzTx/>
              <a:buFont typeface="Arial" panose="020B0604020202020204" pitchFamily="34" charset="0"/>
              <a:buChar char="•"/>
              <a:tabLst/>
              <a:defRPr/>
            </a:pPr>
            <a:r>
              <a:rPr kumimoji="0" lang="es-MX" sz="20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Cuarta columna: se escribe el número de actas enviadas puntualmente al matrimonio Secretario Nacional de </a:t>
            </a:r>
            <a:r>
              <a:rPr kumimoji="0" lang="es-MX" sz="20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Región.</a:t>
            </a:r>
            <a:endParaRPr kumimoji="0" lang="es-MX" sz="20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pic>
        <p:nvPicPr>
          <p:cNvPr id="7" name="Imagen 6"/>
          <p:cNvPicPr>
            <a:picLocks noChangeAspect="1"/>
          </p:cNvPicPr>
          <p:nvPr/>
        </p:nvPicPr>
        <p:blipFill>
          <a:blip r:embed="rId4"/>
          <a:stretch>
            <a:fillRect/>
          </a:stretch>
        </p:blipFill>
        <p:spPr>
          <a:xfrm>
            <a:off x="10619096" y="3201840"/>
            <a:ext cx="1572904" cy="1328971"/>
          </a:xfrm>
          <a:prstGeom prst="rect">
            <a:avLst/>
          </a:prstGeom>
        </p:spPr>
      </p:pic>
    </p:spTree>
    <p:extLst>
      <p:ext uri="{BB962C8B-B14F-4D97-AF65-F5344CB8AC3E}">
        <p14:creationId xmlns:p14="http://schemas.microsoft.com/office/powerpoint/2010/main" val="36215503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15 Rectángulo redondeado"/>
          <p:cNvSpPr/>
          <p:nvPr/>
        </p:nvSpPr>
        <p:spPr>
          <a:xfrm>
            <a:off x="137053" y="716099"/>
            <a:ext cx="6696000" cy="79200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400" b="1" i="0" u="sng"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Sexto Indicador</a:t>
            </a:r>
            <a:r>
              <a:rPr kumimoji="0" lang="es-MX" sz="2400" b="1" i="0" u="sng"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s-MX" sz="24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s-ES" sz="2400" b="0" i="0" u="none" strike="noStrike" kern="0" cap="none" spc="0" normalizeH="0" baseline="0" noProof="0" dirty="0" smtClean="0">
                <a:ln>
                  <a:noFill/>
                </a:ln>
                <a:solidFill>
                  <a:prstClr val="white"/>
                </a:solidFill>
                <a:effectLst/>
                <a:uLnTx/>
                <a:uFillTx/>
                <a:latin typeface="Calibri"/>
                <a:ea typeface="+mn-ea"/>
                <a:cs typeface="+mn-cs"/>
              </a:rPr>
              <a:t>Actualización del Directorio </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smtClean="0">
                <a:ln>
                  <a:noFill/>
                </a:ln>
                <a:solidFill>
                  <a:prstClr val="white"/>
                </a:solidFill>
                <a:effectLst/>
                <a:uLnTx/>
                <a:uFillTx/>
                <a:latin typeface="Calibri"/>
                <a:ea typeface="+mn-ea"/>
                <a:cs typeface="+mn-cs"/>
              </a:rPr>
              <a:t>(Ciclo actual)</a:t>
            </a:r>
            <a:endParaRPr kumimoji="0" lang="es-MX"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462" y="1585178"/>
            <a:ext cx="5430700" cy="393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3 Rectángulo"/>
          <p:cNvSpPr/>
          <p:nvPr/>
        </p:nvSpPr>
        <p:spPr>
          <a:xfrm>
            <a:off x="1119396" y="1835039"/>
            <a:ext cx="2916194" cy="2246769"/>
          </a:xfrm>
          <a:prstGeom prst="rect">
            <a:avLst/>
          </a:prstGeom>
          <a:solidFill>
            <a:srgbClr val="BD582C"/>
          </a:solidFill>
          <a:ln w="15875" cap="flat" cmpd="sng" algn="ctr">
            <a:solidFill>
              <a:srgbClr val="BD582C">
                <a:shade val="50000"/>
              </a:srgbClr>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En la segunda columna se </a:t>
            </a:r>
            <a:r>
              <a:rPr kumimoji="0" lang="es-MX" sz="20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escribe el número de  matrimonios registrados en la BDD. </a:t>
            </a:r>
            <a:r>
              <a:rPr kumimoji="0" lang="es-MX" sz="20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20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Es </a:t>
            </a:r>
            <a:r>
              <a:rPr kumimoji="0" lang="es-MX" sz="20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el total acumulado al mes correspondiente. </a:t>
            </a:r>
          </a:p>
        </p:txBody>
      </p:sp>
      <p:sp>
        <p:nvSpPr>
          <p:cNvPr id="7" name="4 Flecha derecha"/>
          <p:cNvSpPr/>
          <p:nvPr/>
        </p:nvSpPr>
        <p:spPr>
          <a:xfrm>
            <a:off x="4537084" y="2514086"/>
            <a:ext cx="1552575" cy="638175"/>
          </a:xfrm>
          <a:prstGeom prst="rightArrow">
            <a:avLst/>
          </a:prstGeom>
          <a:solidFill>
            <a:srgbClr val="297FD5">
              <a:alpha val="40000"/>
            </a:srgbClr>
          </a:solidFill>
          <a:ln w="15875" cap="flat" cmpd="sng" algn="ctr">
            <a:solidFill>
              <a:srgbClr val="BD582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5 Rectángulo"/>
          <p:cNvSpPr/>
          <p:nvPr/>
        </p:nvSpPr>
        <p:spPr>
          <a:xfrm>
            <a:off x="4035590" y="5835479"/>
            <a:ext cx="7619999" cy="523220"/>
          </a:xfrm>
          <a:prstGeom prst="rect">
            <a:avLst/>
          </a:prstGeom>
          <a:solidFill>
            <a:srgbClr val="BD582C"/>
          </a:solidFill>
          <a:ln w="15875" cap="flat" cmpd="sng" algn="ctr">
            <a:solidFill>
              <a:srgbClr val="BD582C">
                <a:shade val="50000"/>
              </a:srgbClr>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ea typeface="+mn-ea"/>
                <a:cs typeface="+mn-cs"/>
              </a:rPr>
              <a:t>En la parte inferior del tablero se anota el total de membresía de la diócesis. Al principio es un valor estimado, después de firmar el convenio, es un número fijo.  </a:t>
            </a:r>
          </a:p>
        </p:txBody>
      </p:sp>
      <p:sp>
        <p:nvSpPr>
          <p:cNvPr id="9" name="10 Flecha derecha"/>
          <p:cNvSpPr/>
          <p:nvPr/>
        </p:nvSpPr>
        <p:spPr>
          <a:xfrm rot="16200000">
            <a:off x="7623545" y="5393887"/>
            <a:ext cx="295808" cy="546735"/>
          </a:xfrm>
          <a:prstGeom prst="rightArrow">
            <a:avLst>
              <a:gd name="adj1" fmla="val 50000"/>
              <a:gd name="adj2" fmla="val 54571"/>
            </a:avLst>
          </a:prstGeom>
          <a:solidFill>
            <a:srgbClr val="297FD5"/>
          </a:solidFill>
          <a:ln w="15875" cap="flat" cmpd="sng" algn="ctr">
            <a:solidFill>
              <a:srgbClr val="BD582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9 Llamada de flecha hacia abajo"/>
          <p:cNvSpPr/>
          <p:nvPr/>
        </p:nvSpPr>
        <p:spPr>
          <a:xfrm rot="5400000">
            <a:off x="10391732" y="2893069"/>
            <a:ext cx="1276558" cy="1794943"/>
          </a:xfrm>
          <a:prstGeom prst="downArrowCallout">
            <a:avLst>
              <a:gd name="adj1" fmla="val 19796"/>
              <a:gd name="adj2" fmla="val 19796"/>
              <a:gd name="adj3" fmla="val 25000"/>
              <a:gd name="adj4" fmla="val 77497"/>
            </a:avLst>
          </a:prstGeom>
          <a:solidFill>
            <a:sysClr val="window" lastClr="FFFFFF"/>
          </a:solidFill>
          <a:ln w="12700" cap="flat" cmpd="sng" algn="ctr">
            <a:solidFill>
              <a:srgbClr val="9D90A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smtClean="0">
                <a:ln>
                  <a:noFill/>
                </a:ln>
                <a:solidFill>
                  <a:prstClr val="black"/>
                </a:solidFill>
                <a:effectLst/>
                <a:uLnTx/>
                <a:uFillTx/>
                <a:latin typeface="Verdana"/>
                <a:ea typeface="+mn-ea"/>
                <a:cs typeface="+mn-cs"/>
              </a:rPr>
              <a:t>NO</a:t>
            </a:r>
            <a:r>
              <a:rPr kumimoji="0" lang="es-MX" sz="1400" b="0" i="0" u="none" strike="noStrike" kern="0" cap="none" spc="0" normalizeH="0" baseline="0" noProof="0" dirty="0" smtClean="0">
                <a:ln>
                  <a:noFill/>
                </a:ln>
                <a:solidFill>
                  <a:prstClr val="black"/>
                </a:solidFill>
                <a:effectLst/>
                <a:uLnTx/>
                <a:uFillTx/>
                <a:latin typeface="Verdana"/>
                <a:ea typeface="+mn-ea"/>
                <a:cs typeface="+mn-cs"/>
              </a:rPr>
              <a:t> modificar las celdas con algún color</a:t>
            </a:r>
            <a:r>
              <a:rPr kumimoji="0" lang="es-MX" sz="1200" b="0" i="0" u="none" strike="noStrike" kern="0" cap="none" spc="0" normalizeH="0" baseline="0" noProof="0" dirty="0" smtClean="0">
                <a:ln>
                  <a:noFill/>
                </a:ln>
                <a:solidFill>
                  <a:prstClr val="black"/>
                </a:solidFill>
                <a:effectLst/>
                <a:uLnTx/>
                <a:uFillTx/>
                <a:latin typeface="Verdana"/>
                <a:ea typeface="+mn-ea"/>
                <a:cs typeface="+mn-cs"/>
              </a:rPr>
              <a:t>.</a:t>
            </a:r>
          </a:p>
        </p:txBody>
      </p:sp>
    </p:spTree>
    <p:extLst>
      <p:ext uri="{BB962C8B-B14F-4D97-AF65-F5344CB8AC3E}">
        <p14:creationId xmlns:p14="http://schemas.microsoft.com/office/powerpoint/2010/main" val="3621550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3 Rectángulo redondeado"/>
          <p:cNvSpPr/>
          <p:nvPr/>
        </p:nvSpPr>
        <p:spPr>
          <a:xfrm>
            <a:off x="3698543" y="2095353"/>
            <a:ext cx="4367284" cy="1507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5" name="4 CuadroTexto"/>
          <p:cNvSpPr txBox="1"/>
          <p:nvPr/>
        </p:nvSpPr>
        <p:spPr>
          <a:xfrm>
            <a:off x="4012442" y="2280019"/>
            <a:ext cx="3875964" cy="1200329"/>
          </a:xfrm>
          <a:prstGeom prst="rect">
            <a:avLst/>
          </a:prstGeom>
          <a:noFill/>
        </p:spPr>
        <p:txBody>
          <a:bodyPr wrap="square" rtlCol="0">
            <a:spAutoFit/>
          </a:bodyPr>
          <a:lstStyle/>
          <a:p>
            <a:pPr algn="ctr"/>
            <a:r>
              <a:rPr lang="es-MX" sz="3600" dirty="0" smtClean="0">
                <a:solidFill>
                  <a:schemeClr val="bg1"/>
                </a:solidFill>
              </a:rPr>
              <a:t>EJEMPLO   TABLERO INDICADORES</a:t>
            </a:r>
            <a:endParaRPr lang="es-MX" sz="3600" dirty="0">
              <a:solidFill>
                <a:schemeClr val="bg1"/>
              </a:solidFill>
            </a:endParaRPr>
          </a:p>
        </p:txBody>
      </p:sp>
    </p:spTree>
    <p:extLst>
      <p:ext uri="{BB962C8B-B14F-4D97-AF65-F5344CB8AC3E}">
        <p14:creationId xmlns:p14="http://schemas.microsoft.com/office/powerpoint/2010/main" val="3621550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3" name="2 Rectángulo"/>
          <p:cNvSpPr/>
          <p:nvPr/>
        </p:nvSpPr>
        <p:spPr>
          <a:xfrm>
            <a:off x="4466453" y="2967335"/>
            <a:ext cx="3259098" cy="1754326"/>
          </a:xfrm>
          <a:prstGeom prst="rect">
            <a:avLst/>
          </a:prstGeom>
          <a:noFill/>
        </p:spPr>
        <p:txBody>
          <a:bodyPr wrap="none" lIns="91440" tIns="45720" rIns="91440" bIns="45720">
            <a:spAutoFit/>
          </a:bodyPr>
          <a:lstStyle/>
          <a:p>
            <a:pPr algn="ctr"/>
            <a:r>
              <a:rPr lang="es-E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MUCHAS</a:t>
            </a:r>
          </a:p>
          <a:p>
            <a:pPr algn="ctr"/>
            <a:r>
              <a:rPr lang="es-E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GRACIAS!</a:t>
            </a:r>
            <a:endPar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379139"/>
            <a:ext cx="85725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096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3" name="2 Rectángulo"/>
          <p:cNvSpPr/>
          <p:nvPr/>
        </p:nvSpPr>
        <p:spPr>
          <a:xfrm>
            <a:off x="6693300" y="2481786"/>
            <a:ext cx="4592091" cy="2554545"/>
          </a:xfrm>
          <a:prstGeom prst="rect">
            <a:avLst/>
          </a:prstGeom>
          <a:noFill/>
        </p:spPr>
        <p:txBody>
          <a:bodyPr wrap="none" lIns="91440" tIns="45720" rIns="91440" bIns="45720">
            <a:spAutoFit/>
          </a:bodyPr>
          <a:lstStyle/>
          <a:p>
            <a:pPr algn="ctr"/>
            <a:r>
              <a:rPr lang="es-ES" sz="8000" b="1" spc="300" dirty="0" smtClean="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MUCHAS</a:t>
            </a:r>
          </a:p>
          <a:p>
            <a:pPr algn="ctr"/>
            <a:r>
              <a:rPr lang="es-ES" sz="8000" b="1" spc="300" dirty="0" smtClean="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rPr>
              <a:t>GRACIAS!</a:t>
            </a:r>
            <a:endParaRPr lang="es-ES" sz="8000" b="1" spc="30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endParaRPr>
          </a:p>
        </p:txBody>
      </p:sp>
      <p:pic>
        <p:nvPicPr>
          <p:cNvPr id="10244" name="Picture 4" descr="La imagen puede contener: una o varias personas y tex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94" y="1596789"/>
            <a:ext cx="5811006" cy="436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09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Título 1"/>
          <p:cNvSpPr txBox="1">
            <a:spLocks/>
          </p:cNvSpPr>
          <p:nvPr/>
        </p:nvSpPr>
        <p:spPr>
          <a:xfrm>
            <a:off x="1097280" y="-34383"/>
            <a:ext cx="10058400" cy="937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dirty="0" smtClean="0">
                <a:solidFill>
                  <a:schemeClr val="bg1"/>
                </a:solidFill>
                <a:latin typeface="+mn-lt"/>
              </a:rPr>
              <a:t>IDEAS QUE DEBE  REFORZAR EL ÁREA IV</a:t>
            </a:r>
            <a:endParaRPr lang="es-MX" sz="4000" b="1" dirty="0">
              <a:solidFill>
                <a:schemeClr val="bg1"/>
              </a:solidFill>
              <a:latin typeface="+mn-lt"/>
            </a:endParaRPr>
          </a:p>
        </p:txBody>
      </p:sp>
      <p:graphicFrame>
        <p:nvGraphicFramePr>
          <p:cNvPr id="5" name="Marcador de contenido 3"/>
          <p:cNvGraphicFramePr>
            <a:graphicFrameLocks/>
          </p:cNvGraphicFramePr>
          <p:nvPr>
            <p:extLst>
              <p:ext uri="{D42A27DB-BD31-4B8C-83A1-F6EECF244321}">
                <p14:modId xmlns:p14="http://schemas.microsoft.com/office/powerpoint/2010/main" val="3096138435"/>
              </p:ext>
            </p:extLst>
          </p:nvPr>
        </p:nvGraphicFramePr>
        <p:xfrm>
          <a:off x="329514" y="1236656"/>
          <a:ext cx="11409405" cy="4925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99670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89"/>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pic>
        <p:nvPicPr>
          <p:cNvPr id="5" name="Imagen 4"/>
          <p:cNvPicPr>
            <a:picLocks noChangeAspect="1"/>
          </p:cNvPicPr>
          <p:nvPr/>
        </p:nvPicPr>
        <p:blipFill>
          <a:blip r:embed="rId3"/>
          <a:stretch>
            <a:fillRect/>
          </a:stretch>
        </p:blipFill>
        <p:spPr>
          <a:xfrm>
            <a:off x="682630" y="974070"/>
            <a:ext cx="2233565" cy="1489043"/>
          </a:xfrm>
          <a:prstGeom prst="rect">
            <a:avLst/>
          </a:prstGeom>
        </p:spPr>
      </p:pic>
      <p:sp>
        <p:nvSpPr>
          <p:cNvPr id="3" name="CuadroTexto 2"/>
          <p:cNvSpPr txBox="1"/>
          <p:nvPr/>
        </p:nvSpPr>
        <p:spPr>
          <a:xfrm>
            <a:off x="3849511" y="1806222"/>
            <a:ext cx="4459111" cy="769441"/>
          </a:xfrm>
          <a:prstGeom prst="rect">
            <a:avLst/>
          </a:prstGeom>
          <a:noFill/>
        </p:spPr>
        <p:txBody>
          <a:bodyPr wrap="square" rtlCol="0">
            <a:spAutoFit/>
          </a:bodyPr>
          <a:lstStyle/>
          <a:p>
            <a:r>
              <a:rPr lang="es-MX" sz="4400" dirty="0" smtClean="0"/>
              <a:t>LECTURA BIBLICA</a:t>
            </a:r>
            <a:endParaRPr lang="es-MX" sz="4400" dirty="0"/>
          </a:p>
        </p:txBody>
      </p:sp>
      <p:sp>
        <p:nvSpPr>
          <p:cNvPr id="7" name="CuadroTexto 6"/>
          <p:cNvSpPr txBox="1"/>
          <p:nvPr/>
        </p:nvSpPr>
        <p:spPr>
          <a:xfrm>
            <a:off x="4312355" y="2905501"/>
            <a:ext cx="3320268" cy="646331"/>
          </a:xfrm>
          <a:prstGeom prst="rect">
            <a:avLst/>
          </a:prstGeom>
          <a:noFill/>
        </p:spPr>
        <p:txBody>
          <a:bodyPr wrap="none" rtlCol="0">
            <a:spAutoFit/>
          </a:bodyPr>
          <a:lstStyle/>
          <a:p>
            <a:r>
              <a:rPr lang="es-MX" sz="3600" i="1" dirty="0" smtClean="0">
                <a:solidFill>
                  <a:schemeClr val="accent4">
                    <a:lumMod val="50000"/>
                  </a:schemeClr>
                </a:solidFill>
              </a:rPr>
              <a:t>Romanos 12, 3-6</a:t>
            </a:r>
            <a:endParaRPr lang="es-MX" sz="3600" i="1" dirty="0">
              <a:solidFill>
                <a:schemeClr val="accent4">
                  <a:lumMod val="50000"/>
                </a:schemeClr>
              </a:solidFill>
            </a:endParaRPr>
          </a:p>
        </p:txBody>
      </p:sp>
      <p:sp>
        <p:nvSpPr>
          <p:cNvPr id="8" name="CuadroTexto 7"/>
          <p:cNvSpPr txBox="1"/>
          <p:nvPr/>
        </p:nvSpPr>
        <p:spPr>
          <a:xfrm>
            <a:off x="2916195" y="4489925"/>
            <a:ext cx="5727722" cy="830997"/>
          </a:xfrm>
          <a:prstGeom prst="rect">
            <a:avLst/>
          </a:prstGeom>
          <a:noFill/>
        </p:spPr>
        <p:txBody>
          <a:bodyPr wrap="none" rtlCol="0">
            <a:spAutoFit/>
          </a:bodyPr>
          <a:lstStyle/>
          <a:p>
            <a:r>
              <a:rPr lang="es-MX" sz="4800" dirty="0" smtClean="0"/>
              <a:t>REFLEXION PERSONAL</a:t>
            </a:r>
            <a:endParaRPr lang="es-MX" sz="4800" dirty="0"/>
          </a:p>
        </p:txBody>
      </p:sp>
      <p:sp>
        <p:nvSpPr>
          <p:cNvPr id="9" name="CuadroTexto 8"/>
          <p:cNvSpPr txBox="1"/>
          <p:nvPr/>
        </p:nvSpPr>
        <p:spPr>
          <a:xfrm>
            <a:off x="2532861" y="3708193"/>
            <a:ext cx="6879256" cy="523220"/>
          </a:xfrm>
          <a:prstGeom prst="rect">
            <a:avLst/>
          </a:prstGeom>
          <a:noFill/>
        </p:spPr>
        <p:txBody>
          <a:bodyPr wrap="none" rtlCol="0">
            <a:spAutoFit/>
          </a:bodyPr>
          <a:lstStyle/>
          <a:p>
            <a:r>
              <a:rPr lang="es-MX" sz="2800" dirty="0" smtClean="0"/>
              <a:t>La vida cristiana: tener en cuenta a los demás.</a:t>
            </a:r>
            <a:endParaRPr lang="es-MX" sz="2800" dirty="0"/>
          </a:p>
        </p:txBody>
      </p:sp>
    </p:spTree>
    <p:extLst>
      <p:ext uri="{BB962C8B-B14F-4D97-AF65-F5344CB8AC3E}">
        <p14:creationId xmlns:p14="http://schemas.microsoft.com/office/powerpoint/2010/main" val="2618457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89"/>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pic>
        <p:nvPicPr>
          <p:cNvPr id="5" name="Imagen 4"/>
          <p:cNvPicPr>
            <a:picLocks noChangeAspect="1"/>
          </p:cNvPicPr>
          <p:nvPr/>
        </p:nvPicPr>
        <p:blipFill>
          <a:blip r:embed="rId3"/>
          <a:stretch>
            <a:fillRect/>
          </a:stretch>
        </p:blipFill>
        <p:spPr>
          <a:xfrm>
            <a:off x="10690987" y="417665"/>
            <a:ext cx="1501013" cy="1000675"/>
          </a:xfrm>
          <a:prstGeom prst="rect">
            <a:avLst/>
          </a:prstGeom>
        </p:spPr>
      </p:pic>
      <p:sp>
        <p:nvSpPr>
          <p:cNvPr id="8" name="2 Marcador de contenido"/>
          <p:cNvSpPr>
            <a:spLocks noGrp="1"/>
          </p:cNvSpPr>
          <p:nvPr>
            <p:ph idx="1"/>
          </p:nvPr>
        </p:nvSpPr>
        <p:spPr>
          <a:xfrm>
            <a:off x="1275645" y="1577427"/>
            <a:ext cx="8840380" cy="4112172"/>
          </a:xfrm>
        </p:spPr>
        <p:txBody>
          <a:bodyPr>
            <a:noAutofit/>
          </a:bodyPr>
          <a:lstStyle/>
          <a:p>
            <a:pPr marL="0" indent="0">
              <a:buNone/>
            </a:pPr>
            <a:r>
              <a:rPr lang="es-MX" dirty="0" smtClean="0">
                <a:latin typeface="High Tower Text" panose="02040502050506030303" pitchFamily="18" charset="0"/>
              </a:rPr>
              <a:t>      La gracia que Dios me ha dado me autoriza para decirles a todos y a cada uno de ustede</a:t>
            </a:r>
            <a:r>
              <a:rPr lang="es-MX" dirty="0" smtClean="0">
                <a:latin typeface="High Tower Text" panose="02040502050506030303" pitchFamily="18" charset="0"/>
              </a:rPr>
              <a:t>s que no se estimen demasiado a si mismos, sino dentro de lo prudente, y cada cual sea consciente del lugar que Dios le ha señalado.</a:t>
            </a:r>
          </a:p>
          <a:p>
            <a:pPr marL="0" indent="0">
              <a:buNone/>
            </a:pPr>
            <a:r>
              <a:rPr lang="es-MX" dirty="0" smtClean="0">
                <a:latin typeface="High Tower Text" panose="02040502050506030303" pitchFamily="18" charset="0"/>
              </a:rPr>
              <a:t>    Tomen el ejemplo de nuestro cuerpo: es uno aunque conste de varios miembros, pero no todos tienen la misma función. Lo mismo nosotros, con ser muchos, formamos un solo cuerpo en Cristo, y dependemos unos de otros.</a:t>
            </a:r>
          </a:p>
          <a:p>
            <a:pPr marL="0" indent="0">
              <a:buNone/>
            </a:pPr>
            <a:r>
              <a:rPr lang="es-MX" dirty="0" smtClean="0">
                <a:latin typeface="High Tower Text" panose="02040502050506030303" pitchFamily="18" charset="0"/>
              </a:rPr>
              <a:t>     Así</a:t>
            </a:r>
            <a:r>
              <a:rPr lang="es-MX" dirty="0" smtClean="0">
                <a:latin typeface="High Tower Text" panose="02040502050506030303" pitchFamily="18" charset="0"/>
              </a:rPr>
              <a:t>, pues, sirvamos cada cual con nuestros diferentes dones.  </a:t>
            </a:r>
            <a:r>
              <a:rPr lang="es-MX" dirty="0">
                <a:latin typeface="High Tower Text" panose="02040502050506030303" pitchFamily="18" charset="0"/>
              </a:rPr>
              <a:t/>
            </a:r>
            <a:br>
              <a:rPr lang="es-MX" dirty="0">
                <a:latin typeface="High Tower Text" panose="02040502050506030303" pitchFamily="18" charset="0"/>
              </a:rPr>
            </a:br>
            <a:endParaRPr lang="es-MX" dirty="0">
              <a:latin typeface="High Tower Text" panose="02040502050506030303" pitchFamily="18" charset="0"/>
            </a:endParaRPr>
          </a:p>
        </p:txBody>
      </p:sp>
    </p:spTree>
    <p:extLst>
      <p:ext uri="{BB962C8B-B14F-4D97-AF65-F5344CB8AC3E}">
        <p14:creationId xmlns:p14="http://schemas.microsoft.com/office/powerpoint/2010/main" val="156800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yellow&#10;&#10;Description automatically generated">
            <a:extLst>
              <a:ext uri="{FF2B5EF4-FFF2-40B4-BE49-F238E27FC236}">
                <a16:creationId xmlns:a16="http://schemas.microsoft.com/office/drawing/2014/main" xmlns="" id="{523D31FB-C508-48E6-A60B-D567817B9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Rectángulo"/>
          <p:cNvSpPr/>
          <p:nvPr/>
        </p:nvSpPr>
        <p:spPr>
          <a:xfrm>
            <a:off x="682397" y="6457333"/>
            <a:ext cx="12000931" cy="369332"/>
          </a:xfrm>
          <a:prstGeom prst="rect">
            <a:avLst/>
          </a:prstGeom>
        </p:spPr>
        <p:txBody>
          <a:bodyPr wrap="square">
            <a:spAutoFit/>
          </a:bodyPr>
          <a:lstStyle/>
          <a:p>
            <a:r>
              <a:rPr lang="es-ES_tradnl" i="1" spc="300"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s-MX" dirty="0">
              <a:solidFill>
                <a:prstClr val="black"/>
              </a:solidFill>
            </a:endParaRPr>
          </a:p>
        </p:txBody>
      </p:sp>
      <p:sp>
        <p:nvSpPr>
          <p:cNvPr id="4" name="Marcador de contenido 2"/>
          <p:cNvSpPr txBox="1">
            <a:spLocks/>
          </p:cNvSpPr>
          <p:nvPr/>
        </p:nvSpPr>
        <p:spPr>
          <a:xfrm>
            <a:off x="707963" y="1555857"/>
            <a:ext cx="10700951" cy="5387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3200" b="1" dirty="0" smtClean="0">
                <a:solidFill>
                  <a:srgbClr val="002060"/>
                </a:solidFill>
              </a:rPr>
              <a:t>RELACIÓN DEL PASAJE BÍBLICO CON EL TRABAJO DEL ÁREA IV</a:t>
            </a:r>
          </a:p>
          <a:p>
            <a:endParaRPr lang="es-MX" sz="3200" b="1" dirty="0" smtClean="0">
              <a:solidFill>
                <a:srgbClr val="002060"/>
              </a:solidFill>
            </a:endParaRPr>
          </a:p>
          <a:p>
            <a:pPr algn="just"/>
            <a:r>
              <a:rPr lang="es-MX" sz="2800" dirty="0" smtClean="0"/>
              <a:t> Así </a:t>
            </a:r>
            <a:r>
              <a:rPr lang="es-MX" sz="2800" dirty="0" smtClean="0"/>
              <a:t>también nosotros como responsables de área IV , tenemos, con todo y nuestras limitaciones humanas, la responsabilidad de unificar al MFC, desde el lugar donde trabajemos, en el sector, en un equipo Diocesano, o en un Equipo Nacional. Debemos conservar la fraternidad entre nosotros, la ayuda y desde luego la unidad y la corresponsabilidad.</a:t>
            </a:r>
          </a:p>
          <a:p>
            <a:pPr algn="just"/>
            <a:endParaRPr lang="es-MX" sz="28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796" y="5086391"/>
            <a:ext cx="1119117" cy="1114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8457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TotalTime>
  <Words>4636</Words>
  <Application>Microsoft Office PowerPoint</Application>
  <PresentationFormat>Panorámica</PresentationFormat>
  <Paragraphs>341</Paragraphs>
  <Slides>56</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56</vt:i4>
      </vt:variant>
    </vt:vector>
  </HeadingPairs>
  <TitlesOfParts>
    <vt:vector size="67" baseType="lpstr">
      <vt:lpstr>Arial</vt:lpstr>
      <vt:lpstr>Calibri</vt:lpstr>
      <vt:lpstr>Calibri Light</vt:lpstr>
      <vt:lpstr>Cambria</vt:lpstr>
      <vt:lpstr>Century Gothic</vt:lpstr>
      <vt:lpstr>High Tower Text</vt:lpstr>
      <vt:lpstr>Times New Roman</vt:lpstr>
      <vt:lpstr>Trebuchet MS</vt:lpstr>
      <vt:lpstr>Verdana</vt:lpstr>
      <vt:lpstr>Wingdings</vt:lpstr>
      <vt:lpstr>Office Theme</vt:lpstr>
      <vt:lpstr>SER Y HACER  ÁREA IV DIOCESANA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Alejandro Ramos</dc:creator>
  <cp:lastModifiedBy>KARLA</cp:lastModifiedBy>
  <cp:revision>53</cp:revision>
  <dcterms:created xsi:type="dcterms:W3CDTF">2019-09-07T16:34:56Z</dcterms:created>
  <dcterms:modified xsi:type="dcterms:W3CDTF">2019-10-08T23:43:14Z</dcterms:modified>
</cp:coreProperties>
</file>